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82" r:id="rId2"/>
    <p:sldId id="286" r:id="rId3"/>
    <p:sldId id="283" r:id="rId4"/>
    <p:sldId id="273" r:id="rId5"/>
    <p:sldId id="257" r:id="rId6"/>
    <p:sldId id="272" r:id="rId7"/>
    <p:sldId id="274" r:id="rId8"/>
    <p:sldId id="275" r:id="rId9"/>
    <p:sldId id="281" r:id="rId10"/>
    <p:sldId id="258" r:id="rId11"/>
    <p:sldId id="284" r:id="rId12"/>
    <p:sldId id="260" r:id="rId13"/>
    <p:sldId id="285" r:id="rId14"/>
    <p:sldId id="259" r:id="rId15"/>
    <p:sldId id="279" r:id="rId16"/>
    <p:sldId id="280" r:id="rId17"/>
    <p:sldId id="261" r:id="rId18"/>
    <p:sldId id="263" r:id="rId19"/>
    <p:sldId id="265" r:id="rId20"/>
    <p:sldId id="266" r:id="rId21"/>
    <p:sldId id="270" r:id="rId22"/>
    <p:sldId id="287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989E6-447E-F309-357C-8A68516A4C64}" v="130" dt="2024-06-01T15:37:04.541"/>
    <p1510:client id="{22629957-695A-81A8-9FC6-45F5329198E1}" v="22" dt="2024-05-31T17:24:33.562"/>
    <p1510:client id="{685ADF38-4E2F-9392-3ADA-DF8627EEF8E4}" v="7" dt="2024-06-01T16:17:53.931"/>
    <p1510:client id="{E066B4FD-7C23-4849-AD73-CBE47E254A69}" v="505" dt="2024-05-31T20:42:46.686"/>
    <p1510:client id="{E664DABF-B6ED-7478-4394-483DC2383587}" v="255" dt="2024-05-31T17:12:56.174"/>
    <p1510:client id="{EB1FDD54-DD08-DF12-5CB5-9FF1183A21A3}" v="422" dt="2024-05-31T15:54:40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F637B1-0860-44D8-A1CC-9147AA437FA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7C323-F5C1-4898-AB6B-80938CA2C2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AR" sz="1200"/>
            <a:t>Los videojuegos pueden enseñar una amplia variedad de habilidades y conceptos, desde matemáticas y ciencias hasta habilidades sociales y emocionales, de una manera interactiva y divertida.</a:t>
          </a:r>
          <a:endParaRPr lang="en-US" sz="1200"/>
        </a:p>
      </dgm:t>
    </dgm:pt>
    <dgm:pt modelId="{89E82011-39C1-43B8-99F9-E551EA06E581}" type="parTrans" cxnId="{C0A0ACE1-34E7-4E1E-921B-F7F660872E75}">
      <dgm:prSet/>
      <dgm:spPr/>
      <dgm:t>
        <a:bodyPr/>
        <a:lstStyle/>
        <a:p>
          <a:endParaRPr lang="en-US"/>
        </a:p>
      </dgm:t>
    </dgm:pt>
    <dgm:pt modelId="{544AA86E-3D88-4635-8014-2FC2C818C0B8}" type="sibTrans" cxnId="{C0A0ACE1-34E7-4E1E-921B-F7F660872E75}">
      <dgm:prSet/>
      <dgm:spPr/>
      <dgm:t>
        <a:bodyPr/>
        <a:lstStyle/>
        <a:p>
          <a:endParaRPr lang="en-US"/>
        </a:p>
      </dgm:t>
    </dgm:pt>
    <dgm:pt modelId="{4E67758E-6DAE-43B4-83FB-CC5C1E2899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AR" sz="1200"/>
            <a:t>La gamificación, que implica el uso de elementos de juego en contextos no relacionados con los juegos, también se está utilizando cada vez más en la educación y el aprendizaje para motivar a los estudiantes y mejorar su compromiso y rendimiento.</a:t>
          </a:r>
          <a:endParaRPr lang="en-US" sz="1200"/>
        </a:p>
      </dgm:t>
    </dgm:pt>
    <dgm:pt modelId="{AC84B5D0-4641-4E23-A4D8-0970E024E371}" type="parTrans" cxnId="{420FAF6D-8327-4E18-9018-06DE553EBD21}">
      <dgm:prSet/>
      <dgm:spPr/>
      <dgm:t>
        <a:bodyPr/>
        <a:lstStyle/>
        <a:p>
          <a:endParaRPr lang="en-US"/>
        </a:p>
      </dgm:t>
    </dgm:pt>
    <dgm:pt modelId="{9C6607DE-6E6B-4AE5-ABC8-7530FABAA876}" type="sibTrans" cxnId="{420FAF6D-8327-4E18-9018-06DE553EBD21}">
      <dgm:prSet/>
      <dgm:spPr/>
      <dgm:t>
        <a:bodyPr/>
        <a:lstStyle/>
        <a:p>
          <a:endParaRPr lang="en-US"/>
        </a:p>
      </dgm:t>
    </dgm:pt>
    <dgm:pt modelId="{96DCB719-7045-46AB-99C7-287F484BEB46}" type="pres">
      <dgm:prSet presAssocID="{F9F637B1-0860-44D8-A1CC-9147AA437FA7}" presName="root" presStyleCnt="0">
        <dgm:presLayoutVars>
          <dgm:dir/>
          <dgm:resizeHandles val="exact"/>
        </dgm:presLayoutVars>
      </dgm:prSet>
      <dgm:spPr/>
    </dgm:pt>
    <dgm:pt modelId="{EE6B829C-E9D9-4F05-AF31-9B9D59573563}" type="pres">
      <dgm:prSet presAssocID="{A217C323-F5C1-4898-AB6B-80938CA2C229}" presName="compNode" presStyleCnt="0"/>
      <dgm:spPr/>
    </dgm:pt>
    <dgm:pt modelId="{1EDF585E-62A5-4F05-9FDE-19C6609945F7}" type="pres">
      <dgm:prSet presAssocID="{A217C323-F5C1-4898-AB6B-80938CA2C22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la de clases"/>
        </a:ext>
      </dgm:extLst>
    </dgm:pt>
    <dgm:pt modelId="{957CD6A3-8D3E-4306-828B-877A428EC8CE}" type="pres">
      <dgm:prSet presAssocID="{A217C323-F5C1-4898-AB6B-80938CA2C229}" presName="spaceRect" presStyleCnt="0"/>
      <dgm:spPr/>
    </dgm:pt>
    <dgm:pt modelId="{D86EE70F-260A-47BC-BEC5-A0FAA92E9CFB}" type="pres">
      <dgm:prSet presAssocID="{A217C323-F5C1-4898-AB6B-80938CA2C229}" presName="textRect" presStyleLbl="revTx" presStyleIdx="0" presStyleCnt="2">
        <dgm:presLayoutVars>
          <dgm:chMax val="1"/>
          <dgm:chPref val="1"/>
        </dgm:presLayoutVars>
      </dgm:prSet>
      <dgm:spPr/>
    </dgm:pt>
    <dgm:pt modelId="{DA2D3D48-A7A5-45C2-82E3-194E9916787D}" type="pres">
      <dgm:prSet presAssocID="{544AA86E-3D88-4635-8014-2FC2C818C0B8}" presName="sibTrans" presStyleCnt="0"/>
      <dgm:spPr/>
    </dgm:pt>
    <dgm:pt modelId="{5743C892-312F-4E9B-AEE4-C5AAD3915340}" type="pres">
      <dgm:prSet presAssocID="{4E67758E-6DAE-43B4-83FB-CC5C1E2899DD}" presName="compNode" presStyleCnt="0"/>
      <dgm:spPr/>
    </dgm:pt>
    <dgm:pt modelId="{A1E78BA9-6E35-4675-8182-DCCA030003DB}" type="pres">
      <dgm:prSet presAssocID="{4E67758E-6DAE-43B4-83FB-CC5C1E2899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28E9076C-A738-429B-B066-B857FD338732}" type="pres">
      <dgm:prSet presAssocID="{4E67758E-6DAE-43B4-83FB-CC5C1E2899DD}" presName="spaceRect" presStyleCnt="0"/>
      <dgm:spPr/>
    </dgm:pt>
    <dgm:pt modelId="{7D6C5526-CF7D-4D0A-B8D7-FDD851B6CC57}" type="pres">
      <dgm:prSet presAssocID="{4E67758E-6DAE-43B4-83FB-CC5C1E2899D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5ADE516-DF92-4520-8CDA-DF72EED39CB4}" type="presOf" srcId="{F9F637B1-0860-44D8-A1CC-9147AA437FA7}" destId="{96DCB719-7045-46AB-99C7-287F484BEB46}" srcOrd="0" destOrd="0" presId="urn:microsoft.com/office/officeart/2018/2/layout/IconLabelList"/>
    <dgm:cxn modelId="{420FAF6D-8327-4E18-9018-06DE553EBD21}" srcId="{F9F637B1-0860-44D8-A1CC-9147AA437FA7}" destId="{4E67758E-6DAE-43B4-83FB-CC5C1E2899DD}" srcOrd="1" destOrd="0" parTransId="{AC84B5D0-4641-4E23-A4D8-0970E024E371}" sibTransId="{9C6607DE-6E6B-4AE5-ABC8-7530FABAA876}"/>
    <dgm:cxn modelId="{E909AE7A-851A-4E82-8EAB-13329E918B2F}" type="presOf" srcId="{4E67758E-6DAE-43B4-83FB-CC5C1E2899DD}" destId="{7D6C5526-CF7D-4D0A-B8D7-FDD851B6CC57}" srcOrd="0" destOrd="0" presId="urn:microsoft.com/office/officeart/2018/2/layout/IconLabelList"/>
    <dgm:cxn modelId="{BE433F86-79F4-4CF5-9434-4FBFF71A44ED}" type="presOf" srcId="{A217C323-F5C1-4898-AB6B-80938CA2C229}" destId="{D86EE70F-260A-47BC-BEC5-A0FAA92E9CFB}" srcOrd="0" destOrd="0" presId="urn:microsoft.com/office/officeart/2018/2/layout/IconLabelList"/>
    <dgm:cxn modelId="{C0A0ACE1-34E7-4E1E-921B-F7F660872E75}" srcId="{F9F637B1-0860-44D8-A1CC-9147AA437FA7}" destId="{A217C323-F5C1-4898-AB6B-80938CA2C229}" srcOrd="0" destOrd="0" parTransId="{89E82011-39C1-43B8-99F9-E551EA06E581}" sibTransId="{544AA86E-3D88-4635-8014-2FC2C818C0B8}"/>
    <dgm:cxn modelId="{DE26D247-9077-4B62-9B70-A61B5F0E80AE}" type="presParOf" srcId="{96DCB719-7045-46AB-99C7-287F484BEB46}" destId="{EE6B829C-E9D9-4F05-AF31-9B9D59573563}" srcOrd="0" destOrd="0" presId="urn:microsoft.com/office/officeart/2018/2/layout/IconLabelList"/>
    <dgm:cxn modelId="{4CC212AD-698E-4551-BE72-040CFE45E448}" type="presParOf" srcId="{EE6B829C-E9D9-4F05-AF31-9B9D59573563}" destId="{1EDF585E-62A5-4F05-9FDE-19C6609945F7}" srcOrd="0" destOrd="0" presId="urn:microsoft.com/office/officeart/2018/2/layout/IconLabelList"/>
    <dgm:cxn modelId="{C49F716A-65F3-4E2D-83E7-8C77023D3866}" type="presParOf" srcId="{EE6B829C-E9D9-4F05-AF31-9B9D59573563}" destId="{957CD6A3-8D3E-4306-828B-877A428EC8CE}" srcOrd="1" destOrd="0" presId="urn:microsoft.com/office/officeart/2018/2/layout/IconLabelList"/>
    <dgm:cxn modelId="{8E4E213E-A69A-4BB0-B51C-13B1D79A9A96}" type="presParOf" srcId="{EE6B829C-E9D9-4F05-AF31-9B9D59573563}" destId="{D86EE70F-260A-47BC-BEC5-A0FAA92E9CFB}" srcOrd="2" destOrd="0" presId="urn:microsoft.com/office/officeart/2018/2/layout/IconLabelList"/>
    <dgm:cxn modelId="{58CB73DD-C01A-4749-96E7-3330DB2BAE0B}" type="presParOf" srcId="{96DCB719-7045-46AB-99C7-287F484BEB46}" destId="{DA2D3D48-A7A5-45C2-82E3-194E9916787D}" srcOrd="1" destOrd="0" presId="urn:microsoft.com/office/officeart/2018/2/layout/IconLabelList"/>
    <dgm:cxn modelId="{65FBB8D1-6FFC-4639-8704-6CDFF6391FDD}" type="presParOf" srcId="{96DCB719-7045-46AB-99C7-287F484BEB46}" destId="{5743C892-312F-4E9B-AEE4-C5AAD3915340}" srcOrd="2" destOrd="0" presId="urn:microsoft.com/office/officeart/2018/2/layout/IconLabelList"/>
    <dgm:cxn modelId="{85385555-D86B-4C66-8466-285C80C45D9F}" type="presParOf" srcId="{5743C892-312F-4E9B-AEE4-C5AAD3915340}" destId="{A1E78BA9-6E35-4675-8182-DCCA030003DB}" srcOrd="0" destOrd="0" presId="urn:microsoft.com/office/officeart/2018/2/layout/IconLabelList"/>
    <dgm:cxn modelId="{E7BB6409-59AE-4F78-9FA7-5C2E33D2C9B3}" type="presParOf" srcId="{5743C892-312F-4E9B-AEE4-C5AAD3915340}" destId="{28E9076C-A738-429B-B066-B857FD338732}" srcOrd="1" destOrd="0" presId="urn:microsoft.com/office/officeart/2018/2/layout/IconLabelList"/>
    <dgm:cxn modelId="{4EBF978D-91D3-4DE8-8638-119E698183EC}" type="presParOf" srcId="{5743C892-312F-4E9B-AEE4-C5AAD3915340}" destId="{7D6C5526-CF7D-4D0A-B8D7-FDD851B6CC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F585E-62A5-4F05-9FDE-19C6609945F7}">
      <dsp:nvSpPr>
        <dsp:cNvPr id="0" name=""/>
        <dsp:cNvSpPr/>
      </dsp:nvSpPr>
      <dsp:spPr>
        <a:xfrm>
          <a:off x="1078957" y="21449"/>
          <a:ext cx="805253" cy="80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EE70F-260A-47BC-BEC5-A0FAA92E9CFB}">
      <dsp:nvSpPr>
        <dsp:cNvPr id="0" name=""/>
        <dsp:cNvSpPr/>
      </dsp:nvSpPr>
      <dsp:spPr>
        <a:xfrm>
          <a:off x="586857" y="1330633"/>
          <a:ext cx="1789453" cy="205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/>
            <a:t>Los videojuegos pueden enseñar una amplia variedad de habilidades y conceptos, desde matemáticas y ciencias hasta habilidades sociales y emocionales, de una manera interactiva y divertida.</a:t>
          </a:r>
          <a:endParaRPr lang="en-US" sz="1200" kern="1200"/>
        </a:p>
      </dsp:txBody>
      <dsp:txXfrm>
        <a:off x="586857" y="1330633"/>
        <a:ext cx="1789453" cy="2050280"/>
      </dsp:txXfrm>
    </dsp:sp>
    <dsp:sp modelId="{A1E78BA9-6E35-4675-8182-DCCA030003DB}">
      <dsp:nvSpPr>
        <dsp:cNvPr id="0" name=""/>
        <dsp:cNvSpPr/>
      </dsp:nvSpPr>
      <dsp:spPr>
        <a:xfrm>
          <a:off x="3181564" y="21449"/>
          <a:ext cx="805253" cy="80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C5526-CF7D-4D0A-B8D7-FDD851B6CC57}">
      <dsp:nvSpPr>
        <dsp:cNvPr id="0" name=""/>
        <dsp:cNvSpPr/>
      </dsp:nvSpPr>
      <dsp:spPr>
        <a:xfrm>
          <a:off x="2689465" y="1330633"/>
          <a:ext cx="1789453" cy="205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/>
            <a:t>La gamificación, que implica el uso de elementos de juego en contextos no relacionados con los juegos, también se está utilizando cada vez más en la educación y el aprendizaje para motivar a los estudiantes y mejorar su compromiso y rendimiento.</a:t>
          </a:r>
          <a:endParaRPr lang="en-US" sz="1200" kern="1200"/>
        </a:p>
      </dsp:txBody>
      <dsp:txXfrm>
        <a:off x="2689465" y="1330633"/>
        <a:ext cx="1789453" cy="2050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D9C51-2215-4709-9A4E-FC1343168A1B}" type="datetimeFigureOut">
              <a:rPr lang="es-ES" smtClean="0"/>
              <a:t>02/06/2024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49D8D-C899-4151-9037-ED22E1A310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15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9D8D-C899-4151-9037-ED22E1A310F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087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3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2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8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7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9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51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9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82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9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slide" Target="slide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8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7.jpeg"/><Relationship Id="rId18" Type="http://schemas.openxmlformats.org/officeDocument/2006/relationships/slide" Target="slide17.xml"/><Relationship Id="rId3" Type="http://schemas.openxmlformats.org/officeDocument/2006/relationships/image" Target="../media/image2.jpeg"/><Relationship Id="rId21" Type="http://schemas.openxmlformats.org/officeDocument/2006/relationships/image" Target="../media/image11.jpeg"/><Relationship Id="rId7" Type="http://schemas.openxmlformats.org/officeDocument/2006/relationships/image" Target="../media/image4.png"/><Relationship Id="rId12" Type="http://schemas.openxmlformats.org/officeDocument/2006/relationships/slide" Target="slide13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slide" Target="slide5.xml"/><Relationship Id="rId16" Type="http://schemas.openxmlformats.org/officeDocument/2006/relationships/slide" Target="slide16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6.png"/><Relationship Id="rId24" Type="http://schemas.openxmlformats.org/officeDocument/2006/relationships/slide" Target="slide21.xml"/><Relationship Id="rId5" Type="http://schemas.openxmlformats.org/officeDocument/2006/relationships/image" Target="../media/image3.jpeg"/><Relationship Id="rId15" Type="http://schemas.openxmlformats.org/officeDocument/2006/relationships/image" Target="../media/image8.jpeg"/><Relationship Id="rId23" Type="http://schemas.openxmlformats.org/officeDocument/2006/relationships/image" Target="../media/image12.png"/><Relationship Id="rId10" Type="http://schemas.openxmlformats.org/officeDocument/2006/relationships/slide" Target="slide12.xml"/><Relationship Id="rId19" Type="http://schemas.openxmlformats.org/officeDocument/2006/relationships/image" Target="../media/image10.jpeg"/><Relationship Id="rId4" Type="http://schemas.openxmlformats.org/officeDocument/2006/relationships/slide" Target="slide8.xml"/><Relationship Id="rId9" Type="http://schemas.openxmlformats.org/officeDocument/2006/relationships/image" Target="../media/image5.png"/><Relationship Id="rId14" Type="http://schemas.openxmlformats.org/officeDocument/2006/relationships/slide" Target="slide14.xml"/><Relationship Id="rId22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slide" Target="slide2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blast.com.br/2020/10/the-dark-pictures-anthology-little-hope-trailer-segredos-premonicoes.html" TargetMode="External"/><Relationship Id="rId3" Type="http://schemas.openxmlformats.org/officeDocument/2006/relationships/hyperlink" Target="https://www.wired.it/gadget/videogiochi/2016/04/26/gustatevi-lultimo-trailer-uncharted-4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adboxpc.com/xboxreveal-se-habria-lanzado-accidentalmente-la-fecha-de-lanzamiento-para-call-of-duty-ghosts/" TargetMode="External"/><Relationship Id="rId11" Type="http://schemas.openxmlformats.org/officeDocument/2006/relationships/image" Target="../media/image28.svg"/><Relationship Id="rId5" Type="http://schemas.openxmlformats.org/officeDocument/2006/relationships/image" Target="../media/image25.jpeg"/><Relationship Id="rId10" Type="http://schemas.openxmlformats.org/officeDocument/2006/relationships/image" Target="../media/image27.png"/><Relationship Id="rId4" Type="http://schemas.openxmlformats.org/officeDocument/2006/relationships/image" Target="../media/image24.jpeg"/><Relationship Id="rId9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://wccftech.com/speed-official-1080p-e3-2015-screenshots/" TargetMode="External"/><Relationship Id="rId7" Type="http://schemas.openxmlformats.org/officeDocument/2006/relationships/hyperlink" Target="https://www.holarse-linuxgaming.de/wiki/euro_truck_simulator_2" TargetMode="External"/><Relationship Id="rId12" Type="http://schemas.openxmlformats.org/officeDocument/2006/relationships/image" Target="../media/image28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7.png"/><Relationship Id="rId5" Type="http://schemas.openxmlformats.org/officeDocument/2006/relationships/hyperlink" Target="https://en.wikipedia.org/wiki/Outlast" TargetMode="External"/><Relationship Id="rId10" Type="http://schemas.openxmlformats.org/officeDocument/2006/relationships/slide" Target="slide2.xml"/><Relationship Id="rId4" Type="http://schemas.openxmlformats.org/officeDocument/2006/relationships/image" Target="../media/image30.jpeg"/><Relationship Id="rId9" Type="http://schemas.openxmlformats.org/officeDocument/2006/relationships/hyperlink" Target="https://visiongame.cz/hra/beat-sab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7.png"/><Relationship Id="rId3" Type="http://schemas.openxmlformats.org/officeDocument/2006/relationships/image" Target="../media/image37.jpeg"/><Relationship Id="rId7" Type="http://schemas.microsoft.com/office/2007/relationships/hdphoto" Target="../media/hdphoto1.wdp"/><Relationship Id="rId12" Type="http://schemas.openxmlformats.org/officeDocument/2006/relationships/slide" Target="slide2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microsoft.com/office/2007/relationships/hdphoto" Target="../media/hdphoto2.wdp"/><Relationship Id="rId5" Type="http://schemas.openxmlformats.org/officeDocument/2006/relationships/image" Target="../media/image39.jpeg"/><Relationship Id="rId10" Type="http://schemas.openxmlformats.org/officeDocument/2006/relationships/image" Target="../media/image43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Marcador de contenido 3" descr="Control de videojuego&#10;&#10;Descripción generada automáticamente">
            <a:extLst>
              <a:ext uri="{FF2B5EF4-FFF2-40B4-BE49-F238E27FC236}">
                <a16:creationId xmlns:a16="http://schemas.microsoft.com/office/drawing/2014/main" id="{18D8AD38-5247-D8E7-287A-F19D393416F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 amt="60000"/>
          </a:blip>
          <a:srcRect b="1747"/>
          <a:stretch/>
        </p:blipFill>
        <p:spPr>
          <a:xfrm>
            <a:off x="-2" y="85"/>
            <a:ext cx="1218895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6CA518-BADD-6A3C-DE9B-CE430CD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98754"/>
            <a:ext cx="5155261" cy="4072044"/>
          </a:xfrm>
        </p:spPr>
        <p:txBody>
          <a:bodyPr anchor="t">
            <a:normAutofit/>
          </a:bodyPr>
          <a:lstStyle/>
          <a:p>
            <a:r>
              <a:rPr lang="es" b="1">
                <a:solidFill>
                  <a:srgbClr val="FFFFFF"/>
                </a:solidFill>
                <a:latin typeface="Times New Roman"/>
                <a:cs typeface="Times New Roman"/>
              </a:rPr>
              <a:t>Los Videojuegos</a:t>
            </a:r>
            <a:endParaRPr lang="es-ES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14438B-41C7-792A-7FAD-009F87B09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59" y="2212988"/>
            <a:ext cx="11056308" cy="40319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Institución</a:t>
            </a:r>
            <a:r>
              <a:rPr lang="en-US" sz="1700" dirty="0">
                <a:solidFill>
                  <a:srgbClr val="FFFFFF"/>
                </a:solidFill>
                <a:latin typeface="Times New Roman"/>
                <a:cs typeface="Times New Roman"/>
              </a:rPr>
              <a:t>: Instituto Superior </a:t>
            </a:r>
            <a:r>
              <a:rPr lang="en-US" sz="1700" dirty="0" err="1">
                <a:solidFill>
                  <a:srgbClr val="FFFFFF"/>
                </a:solidFill>
                <a:latin typeface="Times New Roman"/>
                <a:cs typeface="Times New Roman"/>
              </a:rPr>
              <a:t>Adventista</a:t>
            </a:r>
            <a:r>
              <a:rPr lang="en-US" sz="1700" dirty="0">
                <a:solidFill>
                  <a:srgbClr val="FFFFFF"/>
                </a:solidFill>
                <a:latin typeface="Times New Roman"/>
                <a:cs typeface="Times New Roman"/>
              </a:rPr>
              <a:t> de Misiones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Materia</a:t>
            </a:r>
            <a:r>
              <a:rPr lang="en-US" sz="1700" dirty="0">
                <a:solidFill>
                  <a:srgbClr val="FFFFFF"/>
                </a:solidFill>
                <a:latin typeface="Times New Roman"/>
                <a:cs typeface="Times New Roman"/>
              </a:rPr>
              <a:t>: </a:t>
            </a:r>
            <a:r>
              <a:rPr lang="en-US" sz="1700" dirty="0" err="1">
                <a:solidFill>
                  <a:srgbClr val="FFFFFF"/>
                </a:solidFill>
                <a:latin typeface="Times New Roman"/>
                <a:cs typeface="Times New Roman"/>
              </a:rPr>
              <a:t>Practica</a:t>
            </a:r>
            <a:r>
              <a:rPr lang="en-US" sz="17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Times New Roman"/>
                <a:cs typeface="Times New Roman"/>
              </a:rPr>
              <a:t>Profesional</a:t>
            </a:r>
            <a:r>
              <a:rPr lang="en-US" sz="17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Times New Roman"/>
                <a:cs typeface="Times New Roman"/>
              </a:rPr>
              <a:t>Laboratorio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Profesor: </a:t>
            </a:r>
            <a:r>
              <a:rPr lang="es" sz="1700" dirty="0">
                <a:solidFill>
                  <a:srgbClr val="FFFFFF"/>
                </a:solidFill>
                <a:latin typeface="Times New Roman"/>
                <a:cs typeface="Times New Roman"/>
              </a:rPr>
              <a:t>Gastón Cáceres</a:t>
            </a:r>
          </a:p>
          <a:p>
            <a:r>
              <a:rPr lang="e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Equipo</a:t>
            </a:r>
            <a:r>
              <a:rPr lang="es" sz="1700" dirty="0">
                <a:solidFill>
                  <a:srgbClr val="FFFFFF"/>
                </a:solidFill>
                <a:latin typeface="Times New Roman"/>
                <a:cs typeface="Times New Roman"/>
              </a:rPr>
              <a:t>: Innova-Soft Labs</a:t>
            </a:r>
          </a:p>
          <a:p>
            <a:r>
              <a:rPr lang="e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Líder del equipo:</a:t>
            </a:r>
            <a:r>
              <a:rPr lang="es" sz="1700" dirty="0">
                <a:solidFill>
                  <a:srgbClr val="FFFFFF"/>
                </a:solidFill>
                <a:latin typeface="Times New Roman"/>
                <a:cs typeface="Times New Roman"/>
              </a:rPr>
              <a:t> Marquez Juan Gabriel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Integrantes:</a:t>
            </a:r>
            <a:r>
              <a:rPr lang="es" sz="1700" dirty="0">
                <a:solidFill>
                  <a:srgbClr val="FFFFFF"/>
                </a:solidFill>
                <a:latin typeface="Times New Roman"/>
                <a:cs typeface="Times New Roman"/>
              </a:rPr>
              <a:t> Benítez Lautaro Alexis, Graf Matías, Marquez Juan Gabriel, Worpechowski Adrián.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Año</a:t>
            </a:r>
            <a:r>
              <a:rPr lang="es" sz="1700" dirty="0">
                <a:solidFill>
                  <a:srgbClr val="FFFFFF"/>
                </a:solidFill>
                <a:latin typeface="Times New Roman"/>
                <a:cs typeface="Times New Roman"/>
              </a:rPr>
              <a:t>: 2024</a:t>
            </a:r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4586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Los mejores juegos indies para PS4">
            <a:extLst>
              <a:ext uri="{FF2B5EF4-FFF2-40B4-BE49-F238E27FC236}">
                <a16:creationId xmlns:a16="http://schemas.microsoft.com/office/drawing/2014/main" id="{CA65010D-AC9E-C1C3-F464-1281C83D2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" y="502"/>
            <a:ext cx="12187988" cy="6856996"/>
          </a:xfrm>
          <a:prstGeom prst="rect">
            <a:avLst/>
          </a:prstGeom>
          <a:effectLst>
            <a:outerShdw blurRad="50800" dist="38100">
              <a:srgbClr val="000000">
                <a:alpha val="4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8AA225-2AF0-EF7D-22CF-164A783B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97" y="263339"/>
            <a:ext cx="2719137" cy="1113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1">
                <a:solidFill>
                  <a:srgbClr val="FFFFFF"/>
                </a:solidFill>
                <a:latin typeface="Times New Roman"/>
                <a:cs typeface="Times New Roman"/>
              </a:rPr>
              <a:t>Videojuegos Indie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3DC0FA-359B-00FD-469E-A2C7593152F0}"/>
              </a:ext>
            </a:extLst>
          </p:cNvPr>
          <p:cNvSpPr txBox="1"/>
          <p:nvPr/>
        </p:nvSpPr>
        <p:spPr>
          <a:xfrm>
            <a:off x="6546626" y="418190"/>
            <a:ext cx="4577841" cy="22769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FFFFFF"/>
                </a:solidFill>
              </a:rPr>
              <a:t>Desarrollados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por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pequeños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equipos</a:t>
            </a:r>
            <a:r>
              <a:rPr lang="en-US">
                <a:solidFill>
                  <a:srgbClr val="FFFFFF"/>
                </a:solidFill>
              </a:rPr>
              <a:t> de </a:t>
            </a:r>
            <a:r>
              <a:rPr lang="en-US" err="1">
                <a:solidFill>
                  <a:srgbClr val="FFFFFF"/>
                </a:solidFill>
              </a:rPr>
              <a:t>desarrollo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generalmente</a:t>
            </a:r>
            <a:r>
              <a:rPr lang="en-US">
                <a:solidFill>
                  <a:srgbClr val="FFFFFF"/>
                </a:solidFill>
              </a:rPr>
              <a:t> sin </a:t>
            </a:r>
            <a:r>
              <a:rPr lang="en-US" err="1">
                <a:solidFill>
                  <a:srgbClr val="FFFFFF"/>
                </a:solidFill>
              </a:rPr>
              <a:t>el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respaldo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financiero</a:t>
            </a:r>
            <a:r>
              <a:rPr lang="en-US">
                <a:solidFill>
                  <a:srgbClr val="FFFFFF"/>
                </a:solidFill>
              </a:rPr>
              <a:t> de </a:t>
            </a:r>
            <a:r>
              <a:rPr lang="en-US" err="1">
                <a:solidFill>
                  <a:srgbClr val="FFFFFF"/>
                </a:solidFill>
              </a:rPr>
              <a:t>grandes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editoriales</a:t>
            </a:r>
            <a:r>
              <a:rPr lang="en-US">
                <a:solidFill>
                  <a:srgbClr val="FFFFFF"/>
                </a:solidFill>
              </a:rPr>
              <a:t>. </a:t>
            </a:r>
            <a:r>
              <a:rPr lang="en-US" err="1">
                <a:solidFill>
                  <a:srgbClr val="FFFFFF"/>
                </a:solidFill>
              </a:rPr>
              <a:t>Suelen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destacar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por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su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creatividad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originalidad</a:t>
            </a:r>
            <a:r>
              <a:rPr lang="en-US">
                <a:solidFill>
                  <a:srgbClr val="FFFFFF"/>
                </a:solidFill>
              </a:rPr>
              <a:t> y </a:t>
            </a:r>
            <a:r>
              <a:rPr lang="en-US" err="1">
                <a:solidFill>
                  <a:srgbClr val="FFFFFF"/>
                </a:solidFill>
              </a:rPr>
              <a:t>enfoque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en</a:t>
            </a:r>
            <a:r>
              <a:rPr lang="en-US">
                <a:solidFill>
                  <a:srgbClr val="FFFFFF"/>
                </a:solidFill>
              </a:rPr>
              <a:t> la </a:t>
            </a:r>
            <a:r>
              <a:rPr lang="en-US" err="1">
                <a:solidFill>
                  <a:srgbClr val="FFFFFF"/>
                </a:solidFill>
              </a:rPr>
              <a:t>innovación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ya</a:t>
            </a:r>
            <a:r>
              <a:rPr lang="en-US">
                <a:solidFill>
                  <a:srgbClr val="FFFFFF"/>
                </a:solidFill>
              </a:rPr>
              <a:t> que </a:t>
            </a:r>
            <a:r>
              <a:rPr lang="en-US" err="1">
                <a:solidFill>
                  <a:srgbClr val="FFFFFF"/>
                </a:solidFill>
              </a:rPr>
              <a:t>tienen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más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libertad</a:t>
            </a:r>
            <a:r>
              <a:rPr lang="en-US">
                <a:solidFill>
                  <a:srgbClr val="FFFFFF"/>
                </a:solidFill>
              </a:rPr>
              <a:t> para </a:t>
            </a:r>
            <a:r>
              <a:rPr lang="en-US" err="1">
                <a:solidFill>
                  <a:srgbClr val="FFFFFF"/>
                </a:solidFill>
              </a:rPr>
              <a:t>experimentar</a:t>
            </a:r>
            <a:r>
              <a:rPr lang="en-US">
                <a:solidFill>
                  <a:srgbClr val="FFFFFF"/>
                </a:solidFill>
              </a:rPr>
              <a:t> y </a:t>
            </a:r>
            <a:r>
              <a:rPr lang="en-US" err="1">
                <a:solidFill>
                  <a:srgbClr val="FFFFFF"/>
                </a:solidFill>
              </a:rPr>
              <a:t>explorar</a:t>
            </a:r>
            <a:r>
              <a:rPr lang="en-US">
                <a:solidFill>
                  <a:srgbClr val="FFFFFF"/>
                </a:solidFill>
              </a:rPr>
              <a:t> ideas </a:t>
            </a:r>
            <a:r>
              <a:rPr lang="en-US" err="1">
                <a:solidFill>
                  <a:srgbClr val="FFFFFF"/>
                </a:solidFill>
              </a:rPr>
              <a:t>arriesgadas</a:t>
            </a:r>
            <a:r>
              <a:rPr lang="en-US">
                <a:solidFill>
                  <a:srgbClr val="FFFFFF"/>
                </a:solidFill>
              </a:rPr>
              <a:t> que </a:t>
            </a:r>
            <a:r>
              <a:rPr lang="en-US" err="1">
                <a:solidFill>
                  <a:srgbClr val="FFFFFF"/>
                </a:solidFill>
              </a:rPr>
              <a:t>pueden</a:t>
            </a:r>
            <a:r>
              <a:rPr lang="en-US">
                <a:solidFill>
                  <a:srgbClr val="FFFFFF"/>
                </a:solidFill>
              </a:rPr>
              <a:t> no ser viables </a:t>
            </a:r>
            <a:r>
              <a:rPr lang="en-US" err="1">
                <a:solidFill>
                  <a:srgbClr val="FFFFFF"/>
                </a:solidFill>
              </a:rPr>
              <a:t>en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los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grandes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estudios</a:t>
            </a:r>
            <a:r>
              <a:rPr lang="en-US">
                <a:solidFill>
                  <a:srgbClr val="FFFFFF"/>
                </a:solidFill>
              </a:rPr>
              <a:t>.</a:t>
            </a:r>
            <a:endParaRPr lang="es-ES"/>
          </a:p>
        </p:txBody>
      </p:sp>
      <p:grpSp>
        <p:nvGrpSpPr>
          <p:cNvPr id="3" name="Google Shape;702;p52">
            <a:extLst>
              <a:ext uri="{FF2B5EF4-FFF2-40B4-BE49-F238E27FC236}">
                <a16:creationId xmlns:a16="http://schemas.microsoft.com/office/drawing/2014/main" id="{ACADD150-75C6-1F33-C61E-1A0F0552A641}"/>
              </a:ext>
            </a:extLst>
          </p:cNvPr>
          <p:cNvGrpSpPr/>
          <p:nvPr/>
        </p:nvGrpSpPr>
        <p:grpSpPr>
          <a:xfrm>
            <a:off x="165157" y="4766446"/>
            <a:ext cx="1901836" cy="1785910"/>
            <a:chOff x="3729467" y="2889422"/>
            <a:chExt cx="419152" cy="404977"/>
          </a:xfrm>
        </p:grpSpPr>
        <p:sp>
          <p:nvSpPr>
            <p:cNvPr id="5" name="Google Shape;703;p52">
              <a:extLst>
                <a:ext uri="{FF2B5EF4-FFF2-40B4-BE49-F238E27FC236}">
                  <a16:creationId xmlns:a16="http://schemas.microsoft.com/office/drawing/2014/main" id="{484A1E9C-E4B3-155C-C1D5-83D52F6A1B7B}"/>
                </a:ext>
              </a:extLst>
            </p:cNvPr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4;p52">
              <a:extLst>
                <a:ext uri="{FF2B5EF4-FFF2-40B4-BE49-F238E27FC236}">
                  <a16:creationId xmlns:a16="http://schemas.microsoft.com/office/drawing/2014/main" id="{2D1C9F6B-8D11-8FF9-3440-1E6BD225B808}"/>
                </a:ext>
              </a:extLst>
            </p:cNvPr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5;p52">
              <a:extLst>
                <a:ext uri="{FF2B5EF4-FFF2-40B4-BE49-F238E27FC236}">
                  <a16:creationId xmlns:a16="http://schemas.microsoft.com/office/drawing/2014/main" id="{E5E192C9-3C36-2F19-90DF-EDB3FF79E5CD}"/>
                </a:ext>
              </a:extLst>
            </p:cNvPr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6;p52">
              <a:extLst>
                <a:ext uri="{FF2B5EF4-FFF2-40B4-BE49-F238E27FC236}">
                  <a16:creationId xmlns:a16="http://schemas.microsoft.com/office/drawing/2014/main" id="{ED15CB3D-F0EF-1705-D58C-A9D948A64B56}"/>
                </a:ext>
              </a:extLst>
            </p:cNvPr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7;p52">
              <a:extLst>
                <a:ext uri="{FF2B5EF4-FFF2-40B4-BE49-F238E27FC236}">
                  <a16:creationId xmlns:a16="http://schemas.microsoft.com/office/drawing/2014/main" id="{70A8AEE7-1AA2-62CE-A2ED-21E6A3180E46}"/>
                </a:ext>
              </a:extLst>
            </p:cNvPr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8;p52">
              <a:extLst>
                <a:ext uri="{FF2B5EF4-FFF2-40B4-BE49-F238E27FC236}">
                  <a16:creationId xmlns:a16="http://schemas.microsoft.com/office/drawing/2014/main" id="{AD3AD90F-E813-8B02-3A71-DF89081BA5FC}"/>
                </a:ext>
              </a:extLst>
            </p:cNvPr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09;p52">
              <a:extLst>
                <a:ext uri="{FF2B5EF4-FFF2-40B4-BE49-F238E27FC236}">
                  <a16:creationId xmlns:a16="http://schemas.microsoft.com/office/drawing/2014/main" id="{E067FCB2-B2D5-AC5C-E8C7-3BB8F31FFD0F}"/>
                </a:ext>
              </a:extLst>
            </p:cNvPr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A6C793BF-F643-BEF3-4667-C524039A7445}"/>
              </a:ext>
            </a:extLst>
          </p:cNvPr>
          <p:cNvSpPr txBox="1">
            <a:spLocks/>
          </p:cNvSpPr>
          <p:nvPr/>
        </p:nvSpPr>
        <p:spPr>
          <a:xfrm>
            <a:off x="6785568" y="2780317"/>
            <a:ext cx="3075614" cy="7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err="1">
                <a:solidFill>
                  <a:srgbClr val="FFFFFF"/>
                </a:solidFill>
                <a:ea typeface="+mj-lt"/>
                <a:cs typeface="+mj-lt"/>
              </a:rPr>
              <a:t>Impacto</a:t>
            </a:r>
            <a:r>
              <a:rPr lang="en-US" sz="2400" b="1">
                <a:solidFill>
                  <a:srgbClr val="FFFFFF"/>
                </a:solidFill>
                <a:ea typeface="+mj-lt"/>
                <a:cs typeface="+mj-lt"/>
              </a:rPr>
              <a:t> en la </a:t>
            </a:r>
            <a:r>
              <a:rPr lang="en-US" sz="2400" b="1" err="1">
                <a:solidFill>
                  <a:srgbClr val="FFFFFF"/>
                </a:solidFill>
                <a:ea typeface="+mj-lt"/>
                <a:cs typeface="+mj-lt"/>
              </a:rPr>
              <a:t>industria</a:t>
            </a:r>
            <a:endParaRPr lang="en-US" sz="240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745B84-2ED3-203E-9EB6-9727C6130C6E}"/>
              </a:ext>
            </a:extLst>
          </p:cNvPr>
          <p:cNvSpPr txBox="1"/>
          <p:nvPr/>
        </p:nvSpPr>
        <p:spPr>
          <a:xfrm>
            <a:off x="6547121" y="3654449"/>
            <a:ext cx="458040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Muchos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juegos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indie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han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alcanzado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un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éxito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comercial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y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crítico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notable,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demostrando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que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los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juegos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desarrollados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fuera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del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ámbito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de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los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grandes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estudios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pueden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competir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en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igualdad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de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condiciones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.</a:t>
            </a:r>
            <a:endParaRPr lang="es-ES"/>
          </a:p>
        </p:txBody>
      </p:sp>
      <p:pic>
        <p:nvPicPr>
          <p:cNvPr id="12" name="Gráfico 11" descr="Arquitectura contorno">
            <a:hlinkClick r:id="rId4" action="ppaction://hlinksldjump"/>
            <a:extLst>
              <a:ext uri="{FF2B5EF4-FFF2-40B4-BE49-F238E27FC236}">
                <a16:creationId xmlns:a16="http://schemas.microsoft.com/office/drawing/2014/main" id="{10441C1C-1F13-BD22-6E4F-164A368C3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8894" y="56379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6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C70D70-4CE5-5FBC-139F-33362A78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6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/>
              <a:t>Diseño y Desarrollo de Videojuegos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BBA018-FA75-43BF-99E6-1F524572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2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B673405-BF85-493E-8558-0DCBEDB2B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79610"/>
            <a:ext cx="4831130" cy="4078390"/>
          </a:xfrm>
          <a:custGeom>
            <a:avLst/>
            <a:gdLst>
              <a:gd name="connsiteX0" fmla="*/ 1960035 w 4831130"/>
              <a:gd name="connsiteY0" fmla="*/ 0 h 4078390"/>
              <a:gd name="connsiteX1" fmla="*/ 4831130 w 4831130"/>
              <a:gd name="connsiteY1" fmla="*/ 2871095 h 4078390"/>
              <a:gd name="connsiteX2" fmla="*/ 4605505 w 4831130"/>
              <a:gd name="connsiteY2" fmla="*/ 3988655 h 4078390"/>
              <a:gd name="connsiteX3" fmla="*/ 4562278 w 4831130"/>
              <a:gd name="connsiteY3" fmla="*/ 4078390 h 4078390"/>
              <a:gd name="connsiteX4" fmla="*/ 0 w 4831130"/>
              <a:gd name="connsiteY4" fmla="*/ 4078390 h 4078390"/>
              <a:gd name="connsiteX5" fmla="*/ 0 w 4831130"/>
              <a:gd name="connsiteY5" fmla="*/ 777181 h 4078390"/>
              <a:gd name="connsiteX6" fmla="*/ 133752 w 4831130"/>
              <a:gd name="connsiteY6" fmla="*/ 655619 h 4078390"/>
              <a:gd name="connsiteX7" fmla="*/ 1960035 w 4831130"/>
              <a:gd name="connsiteY7" fmla="*/ 0 h 407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130" h="4078390">
                <a:moveTo>
                  <a:pt x="1960035" y="0"/>
                </a:moveTo>
                <a:cubicBezTo>
                  <a:pt x="3545697" y="0"/>
                  <a:pt x="4831130" y="1285433"/>
                  <a:pt x="4831130" y="2871095"/>
                </a:cubicBezTo>
                <a:cubicBezTo>
                  <a:pt x="4831130" y="3267511"/>
                  <a:pt x="4750791" y="3645162"/>
                  <a:pt x="4605505" y="3988655"/>
                </a:cubicBezTo>
                <a:lnTo>
                  <a:pt x="4562278" y="4078390"/>
                </a:lnTo>
                <a:lnTo>
                  <a:pt x="0" y="4078390"/>
                </a:lnTo>
                <a:lnTo>
                  <a:pt x="0" y="777181"/>
                </a:lnTo>
                <a:lnTo>
                  <a:pt x="133752" y="655619"/>
                </a:lnTo>
                <a:cubicBezTo>
                  <a:pt x="630047" y="246040"/>
                  <a:pt x="1266308" y="0"/>
                  <a:pt x="19600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64EAE84-A813-4501-BC71-DBD14BA02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59782" y="1"/>
            <a:ext cx="4195674" cy="3095741"/>
          </a:xfrm>
          <a:custGeom>
            <a:avLst/>
            <a:gdLst>
              <a:gd name="connsiteX0" fmla="*/ 252211 w 4195674"/>
              <a:gd name="connsiteY0" fmla="*/ 0 h 3095741"/>
              <a:gd name="connsiteX1" fmla="*/ 3943464 w 4195674"/>
              <a:gd name="connsiteY1" fmla="*/ 0 h 3095741"/>
              <a:gd name="connsiteX2" fmla="*/ 4030816 w 4195674"/>
              <a:gd name="connsiteY2" fmla="*/ 181331 h 3095741"/>
              <a:gd name="connsiteX3" fmla="*/ 4195674 w 4195674"/>
              <a:gd name="connsiteY3" fmla="*/ 997904 h 3095741"/>
              <a:gd name="connsiteX4" fmla="*/ 2097837 w 4195674"/>
              <a:gd name="connsiteY4" fmla="*/ 3095741 h 3095741"/>
              <a:gd name="connsiteX5" fmla="*/ 0 w 4195674"/>
              <a:gd name="connsiteY5" fmla="*/ 997904 h 3095741"/>
              <a:gd name="connsiteX6" fmla="*/ 164859 w 4195674"/>
              <a:gd name="connsiteY6" fmla="*/ 181331 h 30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3095741">
                <a:moveTo>
                  <a:pt x="252211" y="0"/>
                </a:moveTo>
                <a:lnTo>
                  <a:pt x="3943464" y="0"/>
                </a:lnTo>
                <a:lnTo>
                  <a:pt x="4030816" y="181331"/>
                </a:lnTo>
                <a:cubicBezTo>
                  <a:pt x="4136972" y="432313"/>
                  <a:pt x="4195674" y="708253"/>
                  <a:pt x="4195674" y="997904"/>
                </a:cubicBezTo>
                <a:cubicBezTo>
                  <a:pt x="4195674" y="2156507"/>
                  <a:pt x="3256440" y="3095741"/>
                  <a:pt x="2097837" y="3095741"/>
                </a:cubicBezTo>
                <a:cubicBezTo>
                  <a:pt x="939234" y="3095741"/>
                  <a:pt x="0" y="2156507"/>
                  <a:pt x="0" y="997904"/>
                </a:cubicBezTo>
                <a:cubicBezTo>
                  <a:pt x="0" y="708253"/>
                  <a:pt x="58702" y="432313"/>
                  <a:pt x="164859" y="1813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A4A0A523-30A6-B035-EFFE-95958E82A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310" y="165871"/>
            <a:ext cx="2159723" cy="235392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7A7476-CC6B-207C-6A37-271E8073752D}"/>
              </a:ext>
            </a:extLst>
          </p:cNvPr>
          <p:cNvSpPr txBox="1"/>
          <p:nvPr/>
        </p:nvSpPr>
        <p:spPr>
          <a:xfrm>
            <a:off x="6657716" y="2920634"/>
            <a:ext cx="4115465" cy="34151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err="1">
                <a:solidFill>
                  <a:srgbClr val="FFFFFF"/>
                </a:solidFill>
                <a:latin typeface="Aptos"/>
              </a:rPr>
              <a:t>Proceso</a:t>
            </a:r>
            <a:r>
              <a:rPr lang="en-US" sz="1400" b="1">
                <a:solidFill>
                  <a:srgbClr val="FFFFFF"/>
                </a:solidFill>
                <a:latin typeface="Aptos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Aptos"/>
              </a:rPr>
              <a:t>Creativo</a:t>
            </a:r>
            <a:r>
              <a:rPr lang="en-US" sz="1400" b="1">
                <a:solidFill>
                  <a:srgbClr val="FFFFFF"/>
                </a:solidFill>
                <a:latin typeface="Aptos"/>
              </a:rPr>
              <a:t> y </a:t>
            </a:r>
            <a:r>
              <a:rPr lang="en-US" sz="1400" b="1" err="1">
                <a:solidFill>
                  <a:srgbClr val="FFFFFF"/>
                </a:solidFill>
                <a:latin typeface="Aptos"/>
              </a:rPr>
              <a:t>Técnicas</a:t>
            </a:r>
            <a:r>
              <a:rPr lang="en-US" sz="1400" b="1">
                <a:solidFill>
                  <a:srgbClr val="FFFFFF"/>
                </a:solidFill>
                <a:latin typeface="Aptos"/>
              </a:rPr>
              <a:t> de Diseño de Juegos</a:t>
            </a:r>
            <a:endParaRPr lang="es-ES" sz="1400">
              <a:solidFill>
                <a:srgbClr val="FFFFFF"/>
              </a:solidFill>
              <a:latin typeface="Apto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>
              <a:solidFill>
                <a:srgbClr val="FFFFFF"/>
              </a:solidFill>
              <a:latin typeface="Apto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Aptos"/>
              </a:rPr>
              <a:t>Los equipos de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desarrollo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de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videojuegos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suelen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incluir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diseñadores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,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artistas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,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programadores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,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escritores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y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músicos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, entre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otros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roles, que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colaboran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para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crear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un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producto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final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cohesivo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>
              <a:solidFill>
                <a:srgbClr val="FFFFFF"/>
              </a:solidFill>
              <a:latin typeface="Aptos"/>
              <a:cs typeface="Times New Roman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Las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técnicas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diseño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 juegos incluyen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el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diseño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centrado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en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el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jugador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,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donde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se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tiene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en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cuenta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la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experiencia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del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usuario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en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cada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etapa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del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proceso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diseño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, y la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iteración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,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donde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se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prueban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y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ajustan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continuamente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las ideas y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mecánicas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del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juego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para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mejorar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la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jugabilidad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y la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experiencia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general del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jugador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.</a:t>
            </a:r>
            <a:endParaRPr lang="en-US" sz="1400">
              <a:solidFill>
                <a:srgbClr val="FFFFFF"/>
              </a:solidFill>
              <a:latin typeface="Aptos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1400">
              <a:solidFill>
                <a:srgbClr val="FFFFFF"/>
              </a:solidFill>
              <a:latin typeface="Aptos"/>
            </a:endParaRPr>
          </a:p>
        </p:txBody>
      </p:sp>
      <p:pic>
        <p:nvPicPr>
          <p:cNvPr id="8" name="Imagen 7" descr="Forma, Flecha&#10;&#10;Descripción generada automáticamente">
            <a:extLst>
              <a:ext uri="{FF2B5EF4-FFF2-40B4-BE49-F238E27FC236}">
                <a16:creationId xmlns:a16="http://schemas.microsoft.com/office/drawing/2014/main" id="{62AD83FA-C43A-25E8-6248-59F57ACBB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154" y="3684772"/>
            <a:ext cx="2752751" cy="2752751"/>
          </a:xfrm>
          <a:prstGeom prst="rect">
            <a:avLst/>
          </a:prstGeom>
        </p:spPr>
      </p:pic>
      <p:sp>
        <p:nvSpPr>
          <p:cNvPr id="3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áfico 11" descr="Plano contorno">
            <a:hlinkClick r:id="rId5" action="ppaction://hlinksldjump"/>
            <a:extLst>
              <a:ext uri="{FF2B5EF4-FFF2-40B4-BE49-F238E27FC236}">
                <a16:creationId xmlns:a16="http://schemas.microsoft.com/office/drawing/2014/main" id="{B2AC43FF-72EB-B1A2-2B78-85AA07194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1762" y="59436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8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en blanco y negro de una computadora&#10;&#10;Descripción generada automáticamente con confianza baja">
            <a:extLst>
              <a:ext uri="{FF2B5EF4-FFF2-40B4-BE49-F238E27FC236}">
                <a16:creationId xmlns:a16="http://schemas.microsoft.com/office/drawing/2014/main" id="{FBBCDFCD-5B29-641C-7192-BDA038134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81" t="9091" r="620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4ECD70-B975-6771-1064-A62E6EF86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800" b="1" u="sng">
                <a:solidFill>
                  <a:srgbClr val="00B0F0"/>
                </a:solidFill>
              </a:rPr>
              <a:t>Diversificación de plataformas</a:t>
            </a:r>
          </a:p>
          <a:p>
            <a:endParaRPr lang="es-ES" sz="2800">
              <a:solidFill>
                <a:schemeClr val="bg1"/>
              </a:solidFill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CBBE39-D47C-A6E0-86B2-51E9C5E5E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1700">
                <a:solidFill>
                  <a:schemeClr val="bg1"/>
                </a:solidFill>
                <a:latin typeface="Aptos"/>
                <a:cs typeface="Times New Roman"/>
              </a:rPr>
              <a:t>La proliferación de plataformas ha democratizado el acceso a los videojuegos, permitiendo que una</a:t>
            </a:r>
            <a:r>
              <a:rPr lang="es-ES" sz="1700" b="1">
                <a:solidFill>
                  <a:schemeClr val="bg1"/>
                </a:solidFill>
                <a:latin typeface="Aptos"/>
                <a:cs typeface="Times New Roman"/>
              </a:rPr>
              <a:t> amplia gama de dispositivos y tecnologías</a:t>
            </a:r>
            <a:r>
              <a:rPr lang="es-ES" sz="1700">
                <a:solidFill>
                  <a:schemeClr val="bg1"/>
                </a:solidFill>
                <a:latin typeface="Aptos"/>
                <a:cs typeface="Times New Roman"/>
              </a:rPr>
              <a:t> sirvan como medios para jugar. Además de las consolas de sobremesa tradicionales y los ordenadores personales, existen numerosas plataformas que ofrecen experiencias de juego únicas</a:t>
            </a:r>
            <a:endParaRPr lang="es-ES" sz="1700">
              <a:solidFill>
                <a:schemeClr val="bg1"/>
              </a:solidFill>
              <a:latin typeface="Aptos"/>
            </a:endParaRPr>
          </a:p>
          <a:p>
            <a:endParaRPr lang="es-ES" sz="1700">
              <a:solidFill>
                <a:schemeClr val="bg1"/>
              </a:solidFill>
            </a:endParaRPr>
          </a:p>
        </p:txBody>
      </p:sp>
      <p:pic>
        <p:nvPicPr>
          <p:cNvPr id="6" name="Gráfico 5" descr="Piezas de rompecabezas contorno">
            <a:hlinkClick r:id="rId3" action="ppaction://hlinksldjump"/>
            <a:extLst>
              <a:ext uri="{FF2B5EF4-FFF2-40B4-BE49-F238E27FC236}">
                <a16:creationId xmlns:a16="http://schemas.microsoft.com/office/drawing/2014/main" id="{897F2E26-70EC-E1DC-C2A7-312312780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5082" y="580409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84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sldjump"/>
            <a:extLst>
              <a:ext uri="{FF2B5EF4-FFF2-40B4-BE49-F238E27FC236}">
                <a16:creationId xmlns:a16="http://schemas.microsoft.com/office/drawing/2014/main" id="{88E3951A-FC03-1198-BBA6-C8AACAA0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áfico 4" descr="Cerebro contorno">
            <a:extLst>
              <a:ext uri="{FF2B5EF4-FFF2-40B4-BE49-F238E27FC236}">
                <a16:creationId xmlns:a16="http://schemas.microsoft.com/office/drawing/2014/main" id="{B8E9E0BF-2C7E-37FD-2109-510F85FC8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9398" y="5823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28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3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pequeño, tabla, plástico, sostener&#10;&#10;Descripción generada automáticamente">
            <a:extLst>
              <a:ext uri="{FF2B5EF4-FFF2-40B4-BE49-F238E27FC236}">
                <a16:creationId xmlns:a16="http://schemas.microsoft.com/office/drawing/2014/main" id="{C3FB2B31-3595-62D0-8CDE-CAB93A86C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" r="23289" b="50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68" name="Rectangle 3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A3FEEEF1-D640-F5AA-6F25-DAB5FE69D739}"/>
              </a:ext>
            </a:extLst>
          </p:cNvPr>
          <p:cNvSpPr txBox="1">
            <a:spLocks/>
          </p:cNvSpPr>
          <p:nvPr/>
        </p:nvSpPr>
        <p:spPr>
          <a:xfrm>
            <a:off x="371092" y="1161288"/>
            <a:ext cx="3300983" cy="1177124"/>
          </a:xfrm>
          <a:prstGeom prst="rect">
            <a:avLst/>
          </a:prstGeom>
        </p:spPr>
        <p:txBody>
          <a:bodyPr vert="horz" lIns="91440" tIns="45720" rIns="91440" bIns="45720" rtlCol="0" anchor="b">
            <a:prstTxWarp prst="textPlain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b="1" i="1">
                <a:ln>
                  <a:solidFill>
                    <a:schemeClr val="tx2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Algerian" panose="04020705040A02060702" pitchFamily="82" charset="0"/>
                <a:ea typeface="STCaiyun" panose="02010800040101010101" pitchFamily="2" charset="-122"/>
                <a:cs typeface="+mj-cs"/>
              </a:rPr>
              <a:t>Realidad Virtual</a:t>
            </a:r>
            <a:endParaRPr lang="en-US" b="1" i="1"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sp>
        <p:nvSpPr>
          <p:cNvPr id="69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A903811F-7106-92BF-BF4B-B0F619FAB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La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realidad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virtual (RV)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comenzó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en los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años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60,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pero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los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primeros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dispositivos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comerciales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aparecieron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en los 90,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como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el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"Virtual Boy" de Nintendo en 1995.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Aunque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tuvo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problemas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,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marcó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el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inicio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. En la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década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de 2010, con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avances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en hardware y software,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dispositivos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como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Oculus Rift, HTC Vive y PlayStation VR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mejoraron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la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inmersión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en los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videojuegos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C311486-E32B-26FD-4F32-D1A6B949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388" y="1161288"/>
            <a:ext cx="981541" cy="975445"/>
          </a:xfrm>
          <a:prstGeom prst="rect">
            <a:avLst/>
          </a:prstGeom>
        </p:spPr>
      </p:pic>
      <p:pic>
        <p:nvPicPr>
          <p:cNvPr id="6" name="Gráfico 5" descr="Gafas 3D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5D82DE92-DF9D-A8B9-733A-CF4722052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6539" y="59253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69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0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A19033-E921-06CF-D8D1-FE793A7CD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0" r="1972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4" name="Freeform: Shape 32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Freeform: Shape 34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15A068-4D63-D9F6-8806-2AC6027A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es-AR" sz="2600" b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Aplicaciones actuales y potenciales en la industria del juego</a:t>
            </a:r>
            <a:endParaRPr lang="es-ES" sz="2600"/>
          </a:p>
        </p:txBody>
      </p:sp>
      <p:sp>
        <p:nvSpPr>
          <p:cNvPr id="56" name="Rectangle 36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38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D96FBBE9-D873-91A4-6961-7729C566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indent="450215">
              <a:spcAft>
                <a:spcPts val="800"/>
              </a:spcAft>
            </a:pPr>
            <a:r>
              <a:rPr lang="es-AR" sz="16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RV tiene una variedad de aplicaciones en la industria del juego, desde la creación de mundos virtuales envolventes hasta la mejora de la interacción y la inmersión del jugador. Los juegos de RV abarcan una amplia gama de géneros, incluyendo juegos de acción, aventuras, simuladores, juegos de terror y más.</a:t>
            </a:r>
            <a:endParaRPr lang="es-E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800"/>
              </a:spcAft>
            </a:pPr>
            <a:r>
              <a:rPr lang="es-AR" sz="16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Además de los juegos de entretenimiento, la RV también tiene potenciales aplicaciones en áreas como la educación, la formación profesional, la terapia médica y la simulación. Por ejemplo, la RV se ha utilizado para crear simulaciones médicas realistas que permiten a los estudiantes practicar procedimientos quirúrgicos de manera segura y controlada.</a:t>
            </a:r>
            <a:endParaRPr lang="es-E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Gráfico 2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22CA189D-ACFB-4294-A149-B40F02D3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3008" y="57822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88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C9D491-F79D-2984-A690-252A370B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" r="24143" b="-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8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A4ADE5-3CE8-835C-2F0F-CC6472E2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es-AR" sz="3100" b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papel de los videojuegos en la educación</a:t>
            </a:r>
            <a:endParaRPr lang="es-ES" sz="3100"/>
          </a:p>
        </p:txBody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3" name="Marcador de contenido 2">
            <a:extLst>
              <a:ext uri="{FF2B5EF4-FFF2-40B4-BE49-F238E27FC236}">
                <a16:creationId xmlns:a16="http://schemas.microsoft.com/office/drawing/2014/main" id="{8C75139B-6838-8F70-606B-555E3F1D8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748648"/>
              </p:ext>
            </p:extLst>
          </p:nvPr>
        </p:nvGraphicFramePr>
        <p:xfrm>
          <a:off x="374904" y="2522949"/>
          <a:ext cx="5065776" cy="340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áfico 4" descr="Libro abierto contorno">
            <a:hlinkClick r:id="rId8" action="ppaction://hlinksldjump"/>
            <a:extLst>
              <a:ext uri="{FF2B5EF4-FFF2-40B4-BE49-F238E27FC236}">
                <a16:creationId xmlns:a16="http://schemas.microsoft.com/office/drawing/2014/main" id="{5F16330E-2031-1529-1B0B-48064188DF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5363" y="57429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12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magen que contiene pastel, viendo, verde, chocolate&#10;&#10;Descripción generada automáticamente">
            <a:extLst>
              <a:ext uri="{FF2B5EF4-FFF2-40B4-BE49-F238E27FC236}">
                <a16:creationId xmlns:a16="http://schemas.microsoft.com/office/drawing/2014/main" id="{0007C812-21BD-E433-F190-D82A2D5D7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42DEA6-65A7-F38D-BC0D-01198335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s-ES" sz="7400">
                <a:ln w="2222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Ciberseguridad y Cheaters</a:t>
            </a:r>
          </a:p>
          <a:p>
            <a:pPr algn="r"/>
            <a:endParaRPr lang="es-ES" sz="7400">
              <a:ln w="22225">
                <a:solidFill>
                  <a:srgbClr val="FFFFFF"/>
                </a:solidFill>
              </a:ln>
              <a:noFill/>
              <a:latin typeface="Times New Roman"/>
              <a:cs typeface="Times New Roman"/>
            </a:endParaRPr>
          </a:p>
        </p:txBody>
      </p:sp>
      <p:cxnSp>
        <p:nvCxnSpPr>
          <p:cNvPr id="115" name="Straight Connector 115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4D3673-3A08-25A6-AB23-EAE53F847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96026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Seguridad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y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Hackeos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en Videojuegos.</a:t>
            </a:r>
          </a:p>
          <a:p>
            <a:pPr marL="0" indent="0">
              <a:buNone/>
            </a:pPr>
            <a:endParaRPr lang="en-US" sz="17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La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seguridad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es un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aspecto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fundamental para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garantizar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la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integridad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privacidad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y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experiencia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de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juego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de los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usuarios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. Sin embargo, los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videojuegos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también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enfrentan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desafíos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relacionados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con la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seguridad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, que pueden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afectar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tanto a los jugadores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como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a los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desarrolladores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</a:p>
          <a:p>
            <a:pPr marL="0" indent="0">
              <a:buNone/>
            </a:pPr>
            <a:endParaRPr lang="en-US" sz="17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s-ES" sz="1700">
                <a:solidFill>
                  <a:srgbClr val="FFFFFF"/>
                </a:solidFill>
                <a:latin typeface="Times New Roman"/>
                <a:cs typeface="Times New Roman"/>
              </a:rPr>
              <a:t>Autenticación de Dos Factores.</a:t>
            </a:r>
            <a:endParaRPr lang="en-US" sz="17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s-ES" sz="1700">
                <a:solidFill>
                  <a:srgbClr val="FFFFFF"/>
                </a:solidFill>
                <a:latin typeface="Times New Roman"/>
                <a:cs typeface="Times New Roman"/>
              </a:rPr>
              <a:t>Actualizaciones de Seguridad.</a:t>
            </a:r>
            <a:endParaRPr lang="en-US" sz="17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s-ES" sz="1700">
                <a:solidFill>
                  <a:srgbClr val="FFFFFF"/>
                </a:solidFill>
                <a:latin typeface="Times New Roman"/>
                <a:cs typeface="Times New Roman"/>
              </a:rPr>
              <a:t>Detección de Trampas.</a:t>
            </a:r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7" name="Gráfico 6" descr="Procesador contorno">
            <a:hlinkClick r:id="rId3" action="ppaction://hlinksldjump"/>
            <a:extLst>
              <a:ext uri="{FF2B5EF4-FFF2-40B4-BE49-F238E27FC236}">
                <a16:creationId xmlns:a16="http://schemas.microsoft.com/office/drawing/2014/main" id="{FC2EE55B-0073-AC35-409E-236FB39DA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7707" y="57921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9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persona, hombre, oscuro, viendo&#10;&#10;Descripción generada automáticamente">
            <a:extLst>
              <a:ext uri="{FF2B5EF4-FFF2-40B4-BE49-F238E27FC236}">
                <a16:creationId xmlns:a16="http://schemas.microsoft.com/office/drawing/2014/main" id="{6540FC0D-2F3C-1B41-E718-030D454EF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" r="759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C40492-0048-E5D5-89E2-0D13A5270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3400" b="1">
                <a:ea typeface="+mj-lt"/>
                <a:cs typeface="+mj-lt"/>
              </a:rPr>
              <a:t>Amenazas y Vulnerabilidades</a:t>
            </a:r>
            <a:endParaRPr lang="es-ES" sz="3400" b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A7E60-7280-0064-9C64-6D9A3693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171450" indent="-171450"/>
            <a:r>
              <a:rPr lang="es-ES" sz="1400" b="1">
                <a:latin typeface="Times New Roman"/>
                <a:cs typeface="Times New Roman"/>
              </a:rPr>
              <a:t>Hacking de Cuentas:</a:t>
            </a:r>
            <a:r>
              <a:rPr lang="es-ES" sz="1400">
                <a:latin typeface="Times New Roman"/>
                <a:cs typeface="Times New Roman"/>
              </a:rPr>
              <a:t> Los jugadores pueden ser víctimas de hackeos de cuentas, donde los hackers obtienen acceso no autorizado a sus cuentas de juego, roban información personal o realizan compras fraudulentas.</a:t>
            </a:r>
            <a:endParaRPr lang="es-ES" sz="1400"/>
          </a:p>
          <a:p>
            <a:r>
              <a:rPr lang="es-ES" sz="1400" b="1">
                <a:latin typeface="Times New Roman"/>
                <a:cs typeface="Times New Roman"/>
              </a:rPr>
              <a:t>Trampas y Cheats:</a:t>
            </a:r>
            <a:r>
              <a:rPr lang="es-ES" sz="1400">
                <a:latin typeface="Times New Roman"/>
                <a:cs typeface="Times New Roman"/>
              </a:rPr>
              <a:t> Algunos jugadores recurren al uso de trampas o trucos para obtener ventajas injustas en los juegos en línea, lo que puede socavar la equidad y la integridad de la experiencia de juego.</a:t>
            </a:r>
            <a:endParaRPr lang="es-ES" sz="1400"/>
          </a:p>
          <a:p>
            <a:r>
              <a:rPr lang="es-ES" sz="1400" b="1">
                <a:latin typeface="Times New Roman"/>
                <a:cs typeface="Times New Roman"/>
              </a:rPr>
              <a:t>Vulnerabilidades del Juego:</a:t>
            </a:r>
            <a:r>
              <a:rPr lang="es-ES" sz="1400">
                <a:latin typeface="Times New Roman"/>
                <a:cs typeface="Times New Roman"/>
              </a:rPr>
              <a:t> Los videojuegos pueden contener vulnerabilidades de seguridad que pueden ser explotadas por hackers para realizar ataques, como la ejecución de código malicioso o el robo de datos del jugador.</a:t>
            </a:r>
            <a:endParaRPr lang="es-ES" sz="1400"/>
          </a:p>
          <a:p>
            <a:endParaRPr lang="es-ES" sz="1400"/>
          </a:p>
        </p:txBody>
      </p:sp>
      <p:pic>
        <p:nvPicPr>
          <p:cNvPr id="6" name="Gráfico 5" descr="Procesador contorno">
            <a:hlinkClick r:id="rId3" action="ppaction://hlinksldjump"/>
            <a:extLst>
              <a:ext uri="{FF2B5EF4-FFF2-40B4-BE49-F238E27FC236}">
                <a16:creationId xmlns:a16="http://schemas.microsoft.com/office/drawing/2014/main" id="{EA56E5BA-9326-57B2-193B-B86663DFD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7707" y="57921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5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Marcador de contenido 19">
            <a:hlinkClick r:id="rId2" action="ppaction://hlinksldjump"/>
            <a:extLst>
              <a:ext uri="{FF2B5EF4-FFF2-40B4-BE49-F238E27FC236}">
                <a16:creationId xmlns:a16="http://schemas.microsoft.com/office/drawing/2014/main" id="{9E63AD98-05FA-A42D-03B5-CCC99B7724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1" name="Rectangle 3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BEFB65-1A53-DBE4-7C7D-7A5D1333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967"/>
            <a:ext cx="3230637" cy="1238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Times New Roman"/>
                <a:cs typeface="Times New Roman"/>
              </a:rPr>
              <a:t>Criptomoneda en la Industria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1261753-1028-2318-9A29-039203F9F45C}"/>
              </a:ext>
            </a:extLst>
          </p:cNvPr>
          <p:cNvSpPr txBox="1"/>
          <p:nvPr/>
        </p:nvSpPr>
        <p:spPr>
          <a:xfrm>
            <a:off x="838200" y="1712306"/>
            <a:ext cx="3471268" cy="29506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Las </a:t>
            </a:r>
            <a:r>
              <a:rPr lang="en-US" err="1"/>
              <a:t>criptomonedas</a:t>
            </a:r>
            <a:r>
              <a:rPr lang="en-US"/>
              <a:t> son </a:t>
            </a:r>
            <a:r>
              <a:rPr lang="en-US" err="1"/>
              <a:t>monedas</a:t>
            </a:r>
            <a:r>
              <a:rPr lang="en-US"/>
              <a:t> </a:t>
            </a:r>
            <a:r>
              <a:rPr lang="en-US" err="1"/>
              <a:t>digitales</a:t>
            </a:r>
            <a:r>
              <a:rPr lang="en-US"/>
              <a:t> que </a:t>
            </a:r>
            <a:r>
              <a:rPr lang="en-US" err="1"/>
              <a:t>utilizan</a:t>
            </a:r>
            <a:r>
              <a:rPr lang="en-US"/>
              <a:t> </a:t>
            </a:r>
            <a:r>
              <a:rPr lang="en-US" err="1"/>
              <a:t>criptografía</a:t>
            </a:r>
            <a:r>
              <a:rPr lang="en-US"/>
              <a:t> para </a:t>
            </a:r>
            <a:r>
              <a:rPr lang="en-US" err="1"/>
              <a:t>garantizar</a:t>
            </a:r>
            <a:r>
              <a:rPr lang="en-US"/>
              <a:t> </a:t>
            </a:r>
            <a:r>
              <a:rPr lang="en-US" err="1"/>
              <a:t>transacciones</a:t>
            </a:r>
            <a:r>
              <a:rPr lang="en-US"/>
              <a:t> </a:t>
            </a:r>
            <a:r>
              <a:rPr lang="en-US" err="1"/>
              <a:t>seguras</a:t>
            </a:r>
            <a:r>
              <a:rPr lang="en-US"/>
              <a:t> y </a:t>
            </a:r>
            <a:r>
              <a:rPr lang="en-US" err="1"/>
              <a:t>controlar</a:t>
            </a:r>
            <a:r>
              <a:rPr lang="en-US"/>
              <a:t> la </a:t>
            </a:r>
            <a:r>
              <a:rPr lang="en-US" err="1"/>
              <a:t>creación</a:t>
            </a:r>
            <a:r>
              <a:rPr lang="en-US"/>
              <a:t> de </a:t>
            </a:r>
            <a:r>
              <a:rPr lang="en-US" err="1"/>
              <a:t>nuevas</a:t>
            </a:r>
            <a:r>
              <a:rPr lang="en-US"/>
              <a:t> </a:t>
            </a:r>
            <a:r>
              <a:rPr lang="en-US" err="1"/>
              <a:t>unidades</a:t>
            </a:r>
            <a:r>
              <a:rPr lang="en-US"/>
              <a:t>.</a:t>
            </a:r>
            <a:endParaRPr lang="es-E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/>
              <a:t>Minería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/>
              <a:t>Recompensa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Halving y </a:t>
            </a:r>
            <a:r>
              <a:rPr lang="en-US" err="1"/>
              <a:t>ajuste</a:t>
            </a:r>
            <a:r>
              <a:rPr lang="en-US"/>
              <a:t> de </a:t>
            </a:r>
            <a:r>
              <a:rPr lang="en-US" err="1"/>
              <a:t>dificultad</a:t>
            </a:r>
            <a:endParaRPr lang="en-US"/>
          </a:p>
        </p:txBody>
      </p:sp>
      <p:sp>
        <p:nvSpPr>
          <p:cNvPr id="5" name="Content Placeholder 23">
            <a:extLst>
              <a:ext uri="{FF2B5EF4-FFF2-40B4-BE49-F238E27FC236}">
                <a16:creationId xmlns:a16="http://schemas.microsoft.com/office/drawing/2014/main" id="{95CFD187-0CBF-EC5F-9EFB-613BBF3F6108}"/>
              </a:ext>
            </a:extLst>
          </p:cNvPr>
          <p:cNvSpPr>
            <a:spLocks noGrp="1"/>
          </p:cNvSpPr>
          <p:nvPr/>
        </p:nvSpPr>
        <p:spPr>
          <a:xfrm>
            <a:off x="841959" y="4839883"/>
            <a:ext cx="3366125" cy="1635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1600" b="1" u="sng">
                <a:latin typeface="Times New Roman"/>
                <a:cs typeface="Times New Roman"/>
              </a:rPr>
              <a:t>Beneficios</a:t>
            </a:r>
            <a:endParaRPr lang="es-ES" sz="1600" u="sng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Transacciones rápidas y seguras.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Propiedad de activos digitales.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Monetización alternativa.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3">
            <a:extLst>
              <a:ext uri="{FF2B5EF4-FFF2-40B4-BE49-F238E27FC236}">
                <a16:creationId xmlns:a16="http://schemas.microsoft.com/office/drawing/2014/main" id="{E07700D1-2559-CC9A-6067-9B19126F41C3}"/>
              </a:ext>
            </a:extLst>
          </p:cNvPr>
          <p:cNvSpPr>
            <a:spLocks noGrp="1"/>
          </p:cNvSpPr>
          <p:nvPr/>
        </p:nvSpPr>
        <p:spPr>
          <a:xfrm>
            <a:off x="4210800" y="4839883"/>
            <a:ext cx="3366125" cy="1635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1600" b="1" u="sng">
                <a:latin typeface="Times New Roman"/>
                <a:cs typeface="Times New Roman"/>
              </a:rPr>
              <a:t>Desventajas</a:t>
            </a:r>
            <a:endParaRPr lang="es-ES" sz="1600" u="sng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Volatilidad del mercado y precios.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Falta de Regulaciones.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Robos y Seguridad.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Gráfico 6" descr="Bitcoin contorno">
            <a:extLst>
              <a:ext uri="{FF2B5EF4-FFF2-40B4-BE49-F238E27FC236}">
                <a16:creationId xmlns:a16="http://schemas.microsoft.com/office/drawing/2014/main" id="{F1B91EB5-7A1A-0D51-B7E7-5D311A308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9152" y="57421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0858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5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48C2B4B-1789-E75F-D460-922F9CA824D1}"/>
              </a:ext>
            </a:extLst>
          </p:cNvPr>
          <p:cNvSpPr txBox="1"/>
          <p:nvPr/>
        </p:nvSpPr>
        <p:spPr>
          <a:xfrm>
            <a:off x="182573" y="118660"/>
            <a:ext cx="2632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>
              <a:defRPr>
                <a:solidFill>
                  <a:srgbClr val="00B0F0"/>
                </a:solidFill>
                <a:latin typeface="OCR A Extended"/>
                <a:ea typeface="stcaiyun"/>
              </a:defRPr>
            </a:lvl1pPr>
          </a:lstStyle>
          <a:p>
            <a:pPr algn="ctr"/>
            <a:r>
              <a:rPr lang="en-US"/>
              <a:t>Diversificación de Géneros</a:t>
            </a:r>
            <a:endParaRPr lang="es-A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7563D9-0688-19C6-8F33-74089D31BB99}"/>
              </a:ext>
            </a:extLst>
          </p:cNvPr>
          <p:cNvSpPr txBox="1"/>
          <p:nvPr/>
        </p:nvSpPr>
        <p:spPr>
          <a:xfrm>
            <a:off x="2831878" y="145943"/>
            <a:ext cx="269035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Términos "A" en los Videojuegos</a:t>
            </a:r>
          </a:p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F15ED5-D8EB-0A23-5CD0-40070A7918F4}"/>
              </a:ext>
            </a:extLst>
          </p:cNvPr>
          <p:cNvSpPr txBox="1"/>
          <p:nvPr/>
        </p:nvSpPr>
        <p:spPr>
          <a:xfrm>
            <a:off x="5624465" y="108519"/>
            <a:ext cx="18348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Videojuegos Indie</a:t>
            </a:r>
            <a:endParaRPr lang="es-AR">
              <a:solidFill>
                <a:srgbClr val="00B0F0"/>
              </a:solidFill>
              <a:latin typeface="OCR A Extended"/>
              <a:ea typeface="stcaiyun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539BF7D-1F7B-8F0F-0F5E-8D318F333555}"/>
              </a:ext>
            </a:extLst>
          </p:cNvPr>
          <p:cNvSpPr txBox="1"/>
          <p:nvPr/>
        </p:nvSpPr>
        <p:spPr>
          <a:xfrm>
            <a:off x="7663761" y="108519"/>
            <a:ext cx="219999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>
              <a:defRPr>
                <a:solidFill>
                  <a:srgbClr val="00B0F0"/>
                </a:solidFill>
                <a:latin typeface="OCR A Extended"/>
                <a:ea typeface="stcaiyun"/>
              </a:defRPr>
            </a:lvl1pPr>
          </a:lstStyle>
          <a:p>
            <a:pPr algn="ctr"/>
            <a:r>
              <a:rPr lang="en-US"/>
              <a:t>Diseño y Desarrollo de Videojuegos</a:t>
            </a:r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D4DBC42-088D-0328-21AC-4C0B3509330F}"/>
              </a:ext>
            </a:extLst>
          </p:cNvPr>
          <p:cNvSpPr txBox="1"/>
          <p:nvPr/>
        </p:nvSpPr>
        <p:spPr>
          <a:xfrm>
            <a:off x="9897788" y="145943"/>
            <a:ext cx="24000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>
                <a:solidFill>
                  <a:srgbClr val="00B0F0"/>
                </a:solidFill>
                <a:latin typeface="OCR A Extended"/>
                <a:ea typeface="stcaiyun"/>
              </a:rPr>
              <a:t>Diversificación de plataformas</a:t>
            </a:r>
            <a:endParaRPr lang="es-AR">
              <a:solidFill>
                <a:srgbClr val="00B0F0"/>
              </a:solidFill>
              <a:latin typeface="OCR A Extended"/>
              <a:ea typeface="stcaiyun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07D0DC-F15D-F9A0-8471-5EDA1CBDEC62}"/>
              </a:ext>
            </a:extLst>
          </p:cNvPr>
          <p:cNvSpPr txBox="1"/>
          <p:nvPr/>
        </p:nvSpPr>
        <p:spPr>
          <a:xfrm>
            <a:off x="71093" y="2908846"/>
            <a:ext cx="286542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>
              <a:defRPr>
                <a:solidFill>
                  <a:srgbClr val="00B0F0"/>
                </a:solidFill>
                <a:latin typeface="OCR A Extended"/>
                <a:ea typeface="stcaiyun"/>
              </a:defRPr>
            </a:lvl1pPr>
          </a:lstStyle>
          <a:p>
            <a:pPr algn="ctr"/>
            <a:r>
              <a:rPr lang="es-ES"/>
              <a:t>Impacto en la salud mental y social de los jugadores</a:t>
            </a:r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08DCA5-9E09-CA8B-A953-C273D63291A8}"/>
              </a:ext>
            </a:extLst>
          </p:cNvPr>
          <p:cNvSpPr txBox="1"/>
          <p:nvPr/>
        </p:nvSpPr>
        <p:spPr>
          <a:xfrm>
            <a:off x="3244247" y="2940472"/>
            <a:ext cx="162962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Realidad</a:t>
            </a:r>
            <a:r>
              <a:rPr lang="en-US" b="1" i="1">
                <a:ln>
                  <a:solidFill>
                    <a:schemeClr val="tx2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Algerian" panose="04020705040A02060702" pitchFamily="82" charset="0"/>
                <a:ea typeface="STCaiyun" panose="02010800040101010101" pitchFamily="2" charset="-122"/>
                <a:cs typeface="+mj-cs"/>
              </a:rPr>
              <a:t> </a:t>
            </a:r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Virtual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3AA222A-6735-4738-2622-FA4B242652C3}"/>
              </a:ext>
            </a:extLst>
          </p:cNvPr>
          <p:cNvSpPr txBox="1"/>
          <p:nvPr/>
        </p:nvSpPr>
        <p:spPr>
          <a:xfrm>
            <a:off x="5181602" y="2828835"/>
            <a:ext cx="22776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>
              <a:defRPr>
                <a:solidFill>
                  <a:srgbClr val="00B0F0"/>
                </a:solidFill>
                <a:latin typeface="OCR A Extended"/>
                <a:ea typeface="stcaiyun"/>
              </a:defRPr>
            </a:lvl1pPr>
          </a:lstStyle>
          <a:p>
            <a:pPr algn="ctr"/>
            <a:r>
              <a:rPr lang="es-AR"/>
              <a:t>El papel de los videojuegos en la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5A5A182-AF2D-F5B0-79AC-1E9044AC5D23}"/>
              </a:ext>
            </a:extLst>
          </p:cNvPr>
          <p:cNvSpPr txBox="1"/>
          <p:nvPr/>
        </p:nvSpPr>
        <p:spPr>
          <a:xfrm>
            <a:off x="7585476" y="2908618"/>
            <a:ext cx="21189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>
                <a:solidFill>
                  <a:srgbClr val="00B0F0"/>
                </a:solidFill>
                <a:latin typeface="OCR A Extended"/>
                <a:ea typeface="stcaiyun"/>
              </a:rPr>
              <a:t>Ciberseguridad y Cheaters</a:t>
            </a:r>
            <a:endParaRPr lang="es-AR">
              <a:solidFill>
                <a:srgbClr val="00B0F0"/>
              </a:solidFill>
              <a:latin typeface="OCR A Extended"/>
              <a:ea typeface="stcaiyun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85D22A7-AB9A-E27F-1BD7-76184ABEF690}"/>
              </a:ext>
            </a:extLst>
          </p:cNvPr>
          <p:cNvSpPr txBox="1"/>
          <p:nvPr/>
        </p:nvSpPr>
        <p:spPr>
          <a:xfrm>
            <a:off x="9863752" y="2828835"/>
            <a:ext cx="23282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>
              <a:defRPr>
                <a:solidFill>
                  <a:srgbClr val="00B0F0"/>
                </a:solidFill>
                <a:latin typeface="OCR A Extended"/>
                <a:ea typeface="stcaiyun"/>
              </a:defRPr>
            </a:lvl1pPr>
          </a:lstStyle>
          <a:p>
            <a:pPr algn="ctr"/>
            <a:r>
              <a:rPr lang="en-US"/>
              <a:t>Criptomoneda en la Industria</a:t>
            </a:r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1ED3547-8634-1B1D-997C-62C18C055652}"/>
              </a:ext>
            </a:extLst>
          </p:cNvPr>
          <p:cNvSpPr txBox="1"/>
          <p:nvPr/>
        </p:nvSpPr>
        <p:spPr>
          <a:xfrm>
            <a:off x="2737631" y="5675939"/>
            <a:ext cx="177749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>
                <a:solidFill>
                  <a:srgbClr val="00B0F0"/>
                </a:solidFill>
                <a:latin typeface="OCR A Extended"/>
                <a:ea typeface="stcaiyun"/>
              </a:rPr>
              <a:t>Cheats en Videojuegos</a:t>
            </a:r>
            <a:endParaRPr lang="es-AR">
              <a:solidFill>
                <a:srgbClr val="00B0F0"/>
              </a:solidFill>
              <a:latin typeface="OCR A Extended"/>
              <a:ea typeface="stcaiyun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C12A1F8-2540-2F3A-1632-4305BE94D55E}"/>
              </a:ext>
            </a:extLst>
          </p:cNvPr>
          <p:cNvSpPr txBox="1"/>
          <p:nvPr/>
        </p:nvSpPr>
        <p:spPr>
          <a:xfrm>
            <a:off x="7176844" y="5708716"/>
            <a:ext cx="227242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La Comunidad </a:t>
            </a:r>
            <a:br>
              <a:rPr lang="en-US">
                <a:solidFill>
                  <a:srgbClr val="00B0F0"/>
                </a:solidFill>
                <a:latin typeface="OCR A Extended"/>
                <a:ea typeface="stcaiyun"/>
              </a:rPr>
            </a:br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de Speedrunners</a:t>
            </a:r>
            <a:endParaRPr lang="es-AR">
              <a:solidFill>
                <a:srgbClr val="00B0F0"/>
              </a:solidFill>
            </a:endParaRPr>
          </a:p>
        </p:txBody>
      </p:sp>
      <p:pic>
        <p:nvPicPr>
          <p:cNvPr id="17" name="Imagen 16" descr="Interfaz de usuario gráfica, Sitio web, Calendario&#10;&#10;Descripción generada automáticamente">
            <a:hlinkClick r:id="rId2" action="ppaction://hlinksldjump"/>
            <a:extLst>
              <a:ext uri="{FF2B5EF4-FFF2-40B4-BE49-F238E27FC236}">
                <a16:creationId xmlns:a16="http://schemas.microsoft.com/office/drawing/2014/main" id="{70D2E1FD-989B-CABB-1894-5F9EF0954E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4" y="909779"/>
            <a:ext cx="2276948" cy="1842474"/>
          </a:xfrm>
          <a:prstGeom prst="rect">
            <a:avLst/>
          </a:prstGeom>
        </p:spPr>
      </p:pic>
      <p:pic>
        <p:nvPicPr>
          <p:cNvPr id="19" name="Imagen 18" descr="Escala de tiempo&#10;&#10;Descripción generada automáticamente">
            <a:hlinkClick r:id="rId4" action="ppaction://hlinksldjump"/>
            <a:extLst>
              <a:ext uri="{FF2B5EF4-FFF2-40B4-BE49-F238E27FC236}">
                <a16:creationId xmlns:a16="http://schemas.microsoft.com/office/drawing/2014/main" id="{C0252B96-06B1-CDBD-84CE-EBC0F3FE19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9" t="38576" r="1633" b="19654"/>
          <a:stretch/>
        </p:blipFill>
        <p:spPr>
          <a:xfrm>
            <a:off x="2702460" y="1217679"/>
            <a:ext cx="2589292" cy="1186521"/>
          </a:xfrm>
          <a:prstGeom prst="rect">
            <a:avLst/>
          </a:prstGeom>
        </p:spPr>
      </p:pic>
      <p:pic>
        <p:nvPicPr>
          <p:cNvPr id="21" name="Imagen 20" descr="Una caricatura de una persona&#10;&#10;Descripción generada automáticamente con confianza media">
            <a:hlinkClick r:id="rId6" action="ppaction://hlinksldjump"/>
            <a:extLst>
              <a:ext uri="{FF2B5EF4-FFF2-40B4-BE49-F238E27FC236}">
                <a16:creationId xmlns:a16="http://schemas.microsoft.com/office/drawing/2014/main" id="{AE4F91FE-766A-83B6-E3F0-4AC2A71B79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53" y="1198582"/>
            <a:ext cx="1963848" cy="1186521"/>
          </a:xfrm>
          <a:prstGeom prst="rect">
            <a:avLst/>
          </a:prstGeom>
        </p:spPr>
      </p:pic>
      <p:pic>
        <p:nvPicPr>
          <p:cNvPr id="23" name="Imagen 22" descr="Imagen de la pantalla de un video juego&#10;&#10;Descripción generada automáticamente con confianza media">
            <a:hlinkClick r:id="rId8" action="ppaction://hlinksldjump"/>
            <a:extLst>
              <a:ext uri="{FF2B5EF4-FFF2-40B4-BE49-F238E27FC236}">
                <a16:creationId xmlns:a16="http://schemas.microsoft.com/office/drawing/2014/main" id="{292FB2AD-B61D-C76D-ECA8-705C6C0381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61" y="1149284"/>
            <a:ext cx="2199992" cy="1149496"/>
          </a:xfrm>
          <a:prstGeom prst="rect">
            <a:avLst/>
          </a:prstGeom>
        </p:spPr>
      </p:pic>
      <p:pic>
        <p:nvPicPr>
          <p:cNvPr id="25" name="Imagen 24" descr="Logotipo, nombre de la empresa&#10;&#10;Descripción generada automáticamente">
            <a:hlinkClick r:id="rId10" action="ppaction://hlinksldjump"/>
            <a:extLst>
              <a:ext uri="{FF2B5EF4-FFF2-40B4-BE49-F238E27FC236}">
                <a16:creationId xmlns:a16="http://schemas.microsoft.com/office/drawing/2014/main" id="{442BFFF5-5DB9-5710-FD94-1F636A0E96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796" y="1149284"/>
            <a:ext cx="2146079" cy="1085096"/>
          </a:xfrm>
          <a:prstGeom prst="rect">
            <a:avLst/>
          </a:prstGeom>
        </p:spPr>
      </p:pic>
      <p:pic>
        <p:nvPicPr>
          <p:cNvPr id="27" name="Imagen 26" descr="Una persona sosteniendo una cámara fotográfica&#10;&#10;Descripción generada automáticamente con confianza media">
            <a:hlinkClick r:id="rId12" action="ppaction://hlinksldjump"/>
            <a:extLst>
              <a:ext uri="{FF2B5EF4-FFF2-40B4-BE49-F238E27FC236}">
                <a16:creationId xmlns:a16="http://schemas.microsoft.com/office/drawing/2014/main" id="{EDFD3472-266C-913C-6200-41F04B083A7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5" r="19623"/>
          <a:stretch/>
        </p:blipFill>
        <p:spPr>
          <a:xfrm>
            <a:off x="197664" y="3984515"/>
            <a:ext cx="2276948" cy="1277686"/>
          </a:xfrm>
          <a:prstGeom prst="rect">
            <a:avLst/>
          </a:prstGeom>
        </p:spPr>
      </p:pic>
      <p:pic>
        <p:nvPicPr>
          <p:cNvPr id="29" name="Imagen 28" descr="Una caricatura de una persona&#10;&#10;Descripción generada automáticamente con confianza baja">
            <a:hlinkClick r:id="rId14" action="ppaction://hlinksldjump"/>
            <a:extLst>
              <a:ext uri="{FF2B5EF4-FFF2-40B4-BE49-F238E27FC236}">
                <a16:creationId xmlns:a16="http://schemas.microsoft.com/office/drawing/2014/main" id="{0783BA3A-041A-B8ED-0D39-915AC0E41C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/>
          <a:stretch/>
        </p:blipFill>
        <p:spPr>
          <a:xfrm>
            <a:off x="3094183" y="3946735"/>
            <a:ext cx="1777493" cy="1295413"/>
          </a:xfrm>
          <a:prstGeom prst="rect">
            <a:avLst/>
          </a:prstGeom>
        </p:spPr>
      </p:pic>
      <p:pic>
        <p:nvPicPr>
          <p:cNvPr id="31" name="Imagen 30" descr="Imagen que contiene persona, niño, pequeño, joven&#10;&#10;Descripción generada automáticamente">
            <a:hlinkClick r:id="rId16" action="ppaction://hlinksldjump"/>
            <a:extLst>
              <a:ext uri="{FF2B5EF4-FFF2-40B4-BE49-F238E27FC236}">
                <a16:creationId xmlns:a16="http://schemas.microsoft.com/office/drawing/2014/main" id="{4BF392D9-3492-5F46-0282-B7361E38969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/>
          <a:stretch/>
        </p:blipFill>
        <p:spPr>
          <a:xfrm>
            <a:off x="5438114" y="3963829"/>
            <a:ext cx="1834837" cy="1280371"/>
          </a:xfrm>
          <a:prstGeom prst="rect">
            <a:avLst/>
          </a:prstGeom>
        </p:spPr>
      </p:pic>
      <p:pic>
        <p:nvPicPr>
          <p:cNvPr id="33" name="Imagen 32" descr="Una pantalla de una ventana&#10;&#10;Descripción generada automáticamente con confianza media">
            <a:hlinkClick r:id="rId18" action="ppaction://hlinksldjump"/>
            <a:extLst>
              <a:ext uri="{FF2B5EF4-FFF2-40B4-BE49-F238E27FC236}">
                <a16:creationId xmlns:a16="http://schemas.microsoft.com/office/drawing/2014/main" id="{6AD86501-1A83-C3B1-91B0-906288F384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751" y="3935102"/>
            <a:ext cx="2068714" cy="1295413"/>
          </a:xfrm>
          <a:prstGeom prst="rect">
            <a:avLst/>
          </a:prstGeom>
        </p:spPr>
      </p:pic>
      <p:pic>
        <p:nvPicPr>
          <p:cNvPr id="35" name="Imagen 34" descr="Imagen que contiene tabla, sostener, hombre, grande&#10;&#10;Descripción generada automáticamente">
            <a:hlinkClick r:id="rId20" action="ppaction://hlinksldjump"/>
            <a:extLst>
              <a:ext uri="{FF2B5EF4-FFF2-40B4-BE49-F238E27FC236}">
                <a16:creationId xmlns:a16="http://schemas.microsoft.com/office/drawing/2014/main" id="{358FD442-8652-ADC9-5D9A-60D092F30C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253" y="3832176"/>
            <a:ext cx="2351229" cy="1564636"/>
          </a:xfrm>
          <a:prstGeom prst="rect">
            <a:avLst/>
          </a:prstGeom>
        </p:spPr>
      </p:pic>
      <p:pic>
        <p:nvPicPr>
          <p:cNvPr id="37" name="Imagen 36" descr="Interfaz de usuario gráfica&#10;&#10;Descripción generada automáticamente">
            <a:hlinkClick r:id="rId22" action="ppaction://hlinksldjump"/>
            <a:extLst>
              <a:ext uri="{FF2B5EF4-FFF2-40B4-BE49-F238E27FC236}">
                <a16:creationId xmlns:a16="http://schemas.microsoft.com/office/drawing/2014/main" id="{F941C039-0A86-D386-C42A-0370BFB9369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4" y="5354577"/>
            <a:ext cx="2199992" cy="1466662"/>
          </a:xfrm>
          <a:prstGeom prst="rect">
            <a:avLst/>
          </a:prstGeom>
        </p:spPr>
      </p:pic>
      <p:pic>
        <p:nvPicPr>
          <p:cNvPr id="39" name="Imagen 38" descr="Pantalla de un video juego&#10;&#10;Descripción generada automáticamente">
            <a:hlinkClick r:id="rId24" action="ppaction://hlinksldjump"/>
            <a:extLst>
              <a:ext uri="{FF2B5EF4-FFF2-40B4-BE49-F238E27FC236}">
                <a16:creationId xmlns:a16="http://schemas.microsoft.com/office/drawing/2014/main" id="{20DC393C-CA90-4BC9-1848-0C8E9AF0AD3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208" y="5479032"/>
            <a:ext cx="2417274" cy="134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1913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C0176-ADC2-BC6B-FFA8-8684B2AE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069" y="4178"/>
            <a:ext cx="3005421" cy="1346095"/>
          </a:xfrm>
        </p:spPr>
        <p:txBody>
          <a:bodyPr>
            <a:normAutofit/>
          </a:bodyPr>
          <a:lstStyle/>
          <a:p>
            <a:pPr algn="ctr"/>
            <a:r>
              <a:rPr lang="es-ES" i="1">
                <a:latin typeface="Times New Roman"/>
                <a:cs typeface="Times New Roman"/>
              </a:rPr>
              <a:t>Cheats en Videojuegos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8AF665-5321-9083-70DF-65E72C9FB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890" y="3273949"/>
            <a:ext cx="5538759" cy="31219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1600" b="1">
                <a:latin typeface="Times New Roman"/>
                <a:cs typeface="Times New Roman"/>
              </a:rPr>
              <a:t>Tipos de </a:t>
            </a:r>
            <a:r>
              <a:rPr lang="es-ES" sz="1600" b="1" err="1">
                <a:latin typeface="Times New Roman"/>
                <a:cs typeface="Times New Roman"/>
              </a:rPr>
              <a:t>Cheats</a:t>
            </a:r>
            <a:endParaRPr lang="es-ES" sz="1600" b="1">
              <a:latin typeface="Times New Roman"/>
              <a:cs typeface="Times New Roman"/>
            </a:endParaRPr>
          </a:p>
          <a:p>
            <a:r>
              <a:rPr lang="es-ES" sz="1600">
                <a:latin typeface="Times New Roman"/>
                <a:cs typeface="Times New Roman"/>
              </a:rPr>
              <a:t>Trucos In-</a:t>
            </a:r>
            <a:r>
              <a:rPr lang="es-ES" sz="1600" err="1">
                <a:latin typeface="Times New Roman"/>
                <a:cs typeface="Times New Roman"/>
              </a:rPr>
              <a:t>Game</a:t>
            </a:r>
            <a:endParaRPr lang="es-ES" sz="1600">
              <a:latin typeface="Times New Roman"/>
              <a:cs typeface="Times New Roman"/>
            </a:endParaRPr>
          </a:p>
          <a:p>
            <a:r>
              <a:rPr lang="es-ES" sz="1600">
                <a:latin typeface="Times New Roman"/>
                <a:cs typeface="Times New Roman"/>
              </a:rPr>
              <a:t>Herramientas Externas "Ilegales"</a:t>
            </a:r>
          </a:p>
          <a:p>
            <a:pPr marL="0" indent="0">
              <a:buNone/>
            </a:pPr>
            <a:endParaRPr lang="es-ES" sz="16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s-ES" sz="1600" b="1">
                <a:latin typeface="Times New Roman"/>
                <a:cs typeface="Times New Roman"/>
              </a:rPr>
              <a:t>Normas de la Comunidad</a:t>
            </a:r>
            <a:endParaRPr lang="es-ES">
              <a:latin typeface="Times New Roman"/>
              <a:cs typeface="Times New Roman"/>
            </a:endParaRPr>
          </a:p>
          <a:p>
            <a:r>
              <a:rPr lang="es-ES" sz="1600">
                <a:latin typeface="Times New Roman"/>
                <a:cs typeface="Times New Roman"/>
              </a:rPr>
              <a:t>Muchas comunidades de juegos tienen normas no escritas sobre el uso de </a:t>
            </a:r>
            <a:r>
              <a:rPr lang="es-ES" sz="1600" err="1">
                <a:latin typeface="Times New Roman"/>
                <a:cs typeface="Times New Roman"/>
              </a:rPr>
              <a:t>cheats</a:t>
            </a:r>
            <a:r>
              <a:rPr lang="es-ES" sz="1600">
                <a:latin typeface="Times New Roman"/>
                <a:cs typeface="Times New Roman"/>
              </a:rPr>
              <a:t>. Los jugadores que utilizan </a:t>
            </a:r>
            <a:r>
              <a:rPr lang="es-ES" sz="1600" err="1">
                <a:latin typeface="Times New Roman"/>
                <a:cs typeface="Times New Roman"/>
              </a:rPr>
              <a:t>cheats</a:t>
            </a:r>
            <a:r>
              <a:rPr lang="es-ES" sz="1600">
                <a:latin typeface="Times New Roman"/>
                <a:cs typeface="Times New Roman"/>
              </a:rPr>
              <a:t> en juegos multijugador pueden ser objeto de críticas por parte de otros miembros de la comunidad y, en algunos casos, pueden ser expulsados de servidores o grupos de juego.</a:t>
            </a:r>
            <a:endParaRPr lang="es-ES" sz="1600">
              <a:latin typeface="Aptos"/>
              <a:cs typeface="Times New Roman"/>
            </a:endParaRPr>
          </a:p>
        </p:txBody>
      </p:sp>
      <p:pic>
        <p:nvPicPr>
          <p:cNvPr id="4" name="Imagen 3" descr="Imagen que contiene Interfaz de usuario gráfica&#10;&#10;Descripción generada automáticamente">
            <a:hlinkClick r:id="rId2" action="ppaction://hlinksldjump"/>
            <a:extLst>
              <a:ext uri="{FF2B5EF4-FFF2-40B4-BE49-F238E27FC236}">
                <a16:creationId xmlns:a16="http://schemas.microsoft.com/office/drawing/2014/main" id="{E08039D0-D8F6-32D7-E63C-17A1D2A79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9" r="20975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BBCBA2C-A8E7-034C-79CD-875088954D63}"/>
              </a:ext>
            </a:extLst>
          </p:cNvPr>
          <p:cNvSpPr txBox="1"/>
          <p:nvPr/>
        </p:nvSpPr>
        <p:spPr>
          <a:xfrm>
            <a:off x="302795" y="1716504"/>
            <a:ext cx="566085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>
                <a:latin typeface="Times New Roman"/>
                <a:cs typeface="Arial"/>
              </a:rPr>
              <a:t>Son elementos fundamentales de la cultura de los videojuegos. Permiten a los jugadores desbloquear habilidades especiales, obtener ventajas en el juego o simplemente experimentar con nuevas formas de jugar. Sin embargo, su presencia también plantea cuestiones éticas dentro de la comunidad de jugadores.​</a:t>
            </a:r>
            <a:endParaRPr lang="es-ES"/>
          </a:p>
        </p:txBody>
      </p:sp>
      <p:pic>
        <p:nvPicPr>
          <p:cNvPr id="9" name="Gráfico 8" descr="Cuaderno de estrategias con relleno sólido">
            <a:extLst>
              <a:ext uri="{FF2B5EF4-FFF2-40B4-BE49-F238E27FC236}">
                <a16:creationId xmlns:a16="http://schemas.microsoft.com/office/drawing/2014/main" id="{A01C5D62-1213-25C1-3D59-C7AC589B0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387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89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3A6B9845-31BF-B5DC-5786-395F80931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2D57BA-8FF6-153C-73CC-D920DBB0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67" y="349735"/>
            <a:ext cx="4348513" cy="150905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>
                <a:latin typeface="OCR A Extended"/>
                <a:ea typeface="stcaiyun"/>
              </a:rPr>
              <a:t>La Comunidad </a:t>
            </a:r>
            <a:br>
              <a:rPr lang="en-US">
                <a:latin typeface="OCR A Extended"/>
                <a:ea typeface="stcaiyun"/>
              </a:rPr>
            </a:br>
            <a:r>
              <a:rPr lang="en-US">
                <a:latin typeface="OCR A Extended"/>
                <a:ea typeface="stcaiyun"/>
              </a:rPr>
              <a:t>de Speedrunners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444F5296-D0A0-6C8F-8000-49E94228403C}"/>
              </a:ext>
            </a:extLst>
          </p:cNvPr>
          <p:cNvSpPr>
            <a:spLocks noGrp="1"/>
          </p:cNvSpPr>
          <p:nvPr/>
        </p:nvSpPr>
        <p:spPr>
          <a:xfrm>
            <a:off x="3452000" y="2301765"/>
            <a:ext cx="5996799" cy="2604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rgbClr val="FFFFFF"/>
                </a:solidFill>
                <a:latin typeface="OCR A Extended"/>
                <a:ea typeface="stcaiyun"/>
              </a:rPr>
              <a:t>El </a:t>
            </a:r>
            <a:r>
              <a:rPr lang="en-US" sz="1600" b="1" u="sng" err="1">
                <a:solidFill>
                  <a:srgbClr val="FFFFFF"/>
                </a:solidFill>
                <a:latin typeface="OCR A Extended"/>
                <a:ea typeface="stcaiyun"/>
              </a:rPr>
              <a:t>Speedrunning</a:t>
            </a:r>
            <a:endParaRPr lang="en-US" sz="1600" b="1" u="sng" err="1">
              <a:latin typeface="OCR A Extended"/>
              <a:ea typeface="stcaiyun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Una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actividad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en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la que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los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jugadores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intentan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completar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un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juego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lo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más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rápido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posible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, con 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reglas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específicas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y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técnicas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optimizadas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.</a:t>
            </a:r>
            <a:endParaRPr lang="en-US" sz="1600" dirty="0">
              <a:latin typeface="OCR A Extended"/>
              <a:ea typeface="stcaiyun"/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  <a:latin typeface="OCR A Extended"/>
              <a:ea typeface="stcaiyun"/>
            </a:endParaRPr>
          </a:p>
          <a:p>
            <a:r>
              <a:rPr lang="en-US" sz="1600" b="1" dirty="0" err="1">
                <a:solidFill>
                  <a:srgbClr val="FFFFFF"/>
                </a:solidFill>
                <a:latin typeface="OCR A Extended"/>
                <a:ea typeface="stcaiyun"/>
              </a:rPr>
              <a:t>Experimentación</a:t>
            </a:r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 y </a:t>
            </a:r>
            <a:r>
              <a:rPr lang="en-US" sz="1600" b="1" dirty="0" err="1">
                <a:solidFill>
                  <a:srgbClr val="FFFFFF"/>
                </a:solidFill>
                <a:latin typeface="OCR A Extended"/>
                <a:ea typeface="stcaiyun"/>
              </a:rPr>
              <a:t>Descubrimiento</a:t>
            </a:r>
            <a:endParaRPr lang="en-US" sz="1600" b="1" dirty="0">
              <a:solidFill>
                <a:srgbClr val="FFFFFF"/>
              </a:solidFill>
              <a:latin typeface="OCR A Extended"/>
              <a:ea typeface="stcaiyun"/>
            </a:endParaRPr>
          </a:p>
          <a:p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Impacto </a:t>
            </a:r>
            <a:r>
              <a:rPr lang="en-US" sz="1600" b="1" dirty="0" err="1">
                <a:solidFill>
                  <a:srgbClr val="FFFFFF"/>
                </a:solidFill>
                <a:latin typeface="OCR A Extended"/>
                <a:ea typeface="stcaiyun"/>
              </a:rPr>
              <a:t>en</a:t>
            </a:r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OCR A Extended"/>
                <a:ea typeface="stcaiyun"/>
              </a:rPr>
              <a:t>los</a:t>
            </a:r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OCR A Extended"/>
                <a:ea typeface="stcaiyun"/>
              </a:rPr>
              <a:t>Videojuegos</a:t>
            </a:r>
            <a:endParaRPr lang="en-US" sz="1600" b="1" dirty="0">
              <a:solidFill>
                <a:srgbClr val="FFFFFF"/>
              </a:solidFill>
              <a:latin typeface="OCR A Extended"/>
              <a:ea typeface="stcaiyun"/>
            </a:endParaRPr>
          </a:p>
          <a:p>
            <a:r>
              <a:rPr lang="en-US" sz="1600" b="1" err="1">
                <a:solidFill>
                  <a:srgbClr val="FFFFFF"/>
                </a:solidFill>
                <a:latin typeface="OCR A Extended"/>
                <a:ea typeface="stcaiyun"/>
              </a:rPr>
              <a:t>Eventos</a:t>
            </a:r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OCR A Extended"/>
                <a:ea typeface="stcaiyun"/>
              </a:rPr>
              <a:t>en</a:t>
            </a:r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 Vivo y </a:t>
            </a:r>
            <a:r>
              <a:rPr lang="en-US" sz="1600" b="1" err="1">
                <a:solidFill>
                  <a:srgbClr val="FFFFFF"/>
                </a:solidFill>
                <a:latin typeface="OCR A Extended"/>
                <a:ea typeface="stcaiyun"/>
              </a:rPr>
              <a:t>Maratones</a:t>
            </a:r>
            <a:endParaRPr lang="en-US" sz="1600" b="1">
              <a:solidFill>
                <a:srgbClr val="FFFFFF"/>
              </a:solidFill>
              <a:latin typeface="stcaiyun"/>
              <a:ea typeface="stcaiyun"/>
            </a:endParaRPr>
          </a:p>
        </p:txBody>
      </p:sp>
      <p:pic>
        <p:nvPicPr>
          <p:cNvPr id="5" name="Gráfico 4" descr="Cronómetro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55008FEA-E77A-5B4F-F72F-840B70F05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4543" y="56154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1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78AE42-7166-AAE4-E802-6DB943DD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86" y="304596"/>
            <a:ext cx="6125964" cy="1906863"/>
          </a:xfrm>
        </p:spPr>
        <p:txBody>
          <a:bodyPr anchor="b">
            <a:normAutofit/>
          </a:bodyPr>
          <a:lstStyle/>
          <a:p>
            <a:r>
              <a:rPr lang="es-ES" sz="3100"/>
              <a:t> Ventajas y desventajas de </a:t>
            </a:r>
            <a:r>
              <a:rPr lang="es-ES" sz="3100" err="1"/>
              <a:t>powerpoint</a:t>
            </a:r>
            <a:r>
              <a:rPr lang="es-ES" sz="3100"/>
              <a:t> frente a otras herramientas como </a:t>
            </a:r>
            <a:r>
              <a:rPr lang="es-ES" sz="3100" err="1"/>
              <a:t>Canva</a:t>
            </a:r>
            <a:r>
              <a:rPr lang="es-ES" sz="3100"/>
              <a:t> o </a:t>
            </a:r>
            <a:r>
              <a:rPr lang="es-ES" sz="3100" err="1"/>
              <a:t>Genially</a:t>
            </a:r>
            <a:r>
              <a:rPr lang="es-ES" sz="3100"/>
              <a:t>.</a:t>
            </a:r>
            <a:endParaRPr lang="es-AR" sz="31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099AFC-D56D-F837-B7FB-1B4B6056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s-ES" sz="1400"/>
              <a:t>PowerPoint es una opción sólida para presentaciones tradicionales con un enfoque en la funcionalidad de presentación, mientras que </a:t>
            </a:r>
            <a:r>
              <a:rPr lang="es-ES" sz="1400" err="1"/>
              <a:t>Canva</a:t>
            </a:r>
            <a:r>
              <a:rPr lang="es-ES" sz="1400"/>
              <a:t> y </a:t>
            </a:r>
            <a:r>
              <a:rPr lang="es-ES" sz="1400" err="1"/>
              <a:t>Genially</a:t>
            </a:r>
            <a:r>
              <a:rPr lang="es-ES" sz="1400"/>
              <a:t> son más adecuados para diseños visuales y contenido interactivo. </a:t>
            </a:r>
          </a:p>
          <a:p>
            <a:r>
              <a:rPr lang="es-ES" sz="1400"/>
              <a:t>La elección entre </a:t>
            </a:r>
            <a:r>
              <a:rPr lang="es-ES" sz="1400" err="1"/>
              <a:t>Canva</a:t>
            </a:r>
            <a:r>
              <a:rPr lang="es-ES" sz="1400"/>
              <a:t> y PowerPoint dependerá de tus necesidades específicas. </a:t>
            </a:r>
            <a:r>
              <a:rPr lang="es-ES" sz="1400" err="1"/>
              <a:t>Canva</a:t>
            </a:r>
            <a:r>
              <a:rPr lang="es-ES" sz="1400"/>
              <a:t> es ideal para proyectos rápidos y creativos, mientras que PowerPoint es más adecuado para presentaciones formales y detalladas. </a:t>
            </a:r>
            <a:r>
              <a:rPr lang="es-ES" sz="1400" err="1"/>
              <a:t>Genially</a:t>
            </a:r>
            <a:r>
              <a:rPr lang="es-ES" sz="1400"/>
              <a:t> es una herramienta versátil que se utiliza tanto en el ámbito educativo como en el empresarial.</a:t>
            </a:r>
            <a:endParaRPr lang="es-AR" sz="1400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7452691C-E205-FD4F-69B5-2034DB942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5" r="2" b="7926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6" name="Imagen 1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A227B05F-7DFB-AA53-98DF-F81E9747B9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r="-5" b="-5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C661D631-058B-B213-B7F3-48C027EFA9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3" r="11" b="9667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pic>
        <p:nvPicPr>
          <p:cNvPr id="5" name="Gráfico 4" descr="Ábaco contorno">
            <a:hlinkClick r:id="rId5" action="ppaction://hlinksldjump"/>
            <a:extLst>
              <a:ext uri="{FF2B5EF4-FFF2-40B4-BE49-F238E27FC236}">
                <a16:creationId xmlns:a16="http://schemas.microsoft.com/office/drawing/2014/main" id="{4772C1EF-715B-0ED1-99F0-569FFC146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115" y="5826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Fondos de pantalla : Nintendo, videojuegos, Consolas, vendimia, Fondo ...">
            <a:extLst>
              <a:ext uri="{FF2B5EF4-FFF2-40B4-BE49-F238E27FC236}">
                <a16:creationId xmlns:a16="http://schemas.microsoft.com/office/drawing/2014/main" id="{860AD729-53A0-D20B-358D-006D2A918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7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993A53-294B-9EE2-7538-97735C670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400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F8D981-1A5E-1C70-8A44-917C6CE0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700" b="1">
                <a:latin typeface="Segoe UI"/>
                <a:cs typeface="Segoe UI"/>
              </a:rPr>
              <a:t>Los videojuegos han evolucionado desde simples formas de entretenimiento hasta una forma de arte y cultura globalmente reconocida.</a:t>
            </a:r>
            <a:endParaRPr lang="en-US" sz="1700">
              <a:latin typeface="Segoe UI"/>
              <a:cs typeface="Segoe UI"/>
            </a:endParaRPr>
          </a:p>
          <a:p>
            <a:r>
              <a:rPr lang="es-ES" sz="1700" b="1">
                <a:latin typeface="Segoe UI"/>
                <a:cs typeface="Segoe UI"/>
              </a:rPr>
              <a:t> Su humilde comienzo en los años 50, los videojuegos han recorrido un largo camino, influenciando no solo la industria del entretenimiento, sino también la tecnología, la sociedad y la cultura popular.</a:t>
            </a:r>
            <a:endParaRPr lang="es-ES" sz="1700"/>
          </a:p>
        </p:txBody>
      </p:sp>
      <p:pic>
        <p:nvPicPr>
          <p:cNvPr id="5" name="Gráfico 4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29777E01-FBE2-A354-1481-A08DC42DB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3008" y="57822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19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interior, tabla, computadora, teclado&#10;&#10;Descripción generada automáticamente">
            <a:extLst>
              <a:ext uri="{FF2B5EF4-FFF2-40B4-BE49-F238E27FC236}">
                <a16:creationId xmlns:a16="http://schemas.microsoft.com/office/drawing/2014/main" id="{EEF3B6F8-296E-1B45-CC5A-27985404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r="1805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4E7832-F55A-41CE-D6D5-6C98E504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1987374" cy="1899912"/>
          </a:xfrm>
        </p:spPr>
        <p:txBody>
          <a:bodyPr>
            <a:normAutofit/>
          </a:bodyPr>
          <a:lstStyle/>
          <a:p>
            <a:r>
              <a:rPr lang="es-ES" sz="4000" b="1" u="sng">
                <a:ea typeface="+mj-lt"/>
                <a:cs typeface="+mj-lt"/>
              </a:rPr>
              <a:t>Historia</a:t>
            </a:r>
            <a:endParaRPr lang="es-ES" sz="4000" b="1" u="sng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6F35B7-FF51-7FD4-AE72-72525B688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715334"/>
            <a:ext cx="3822189" cy="43322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endParaRPr lang="es-ES" sz="1400"/>
          </a:p>
          <a:p>
            <a:pPr>
              <a:buNone/>
            </a:pPr>
            <a:endParaRPr lang="es-ES" sz="1400" b="1">
              <a:latin typeface="Aptos"/>
              <a:ea typeface="Calibri"/>
              <a:cs typeface="Calibri"/>
            </a:endParaRPr>
          </a:p>
          <a:p>
            <a:pPr>
              <a:buNone/>
            </a:pPr>
            <a:r>
              <a:rPr lang="es-ES" sz="1400" b="1">
                <a:latin typeface="Aptos"/>
                <a:ea typeface="Calibri"/>
                <a:cs typeface="Calibri"/>
              </a:rPr>
              <a:t>Los videojuegos empezaron en los años 50 con "NIMROD". El gran despegue fue en los 70 con "Pong" de Atari.</a:t>
            </a:r>
          </a:p>
          <a:p>
            <a:pPr>
              <a:buNone/>
            </a:pPr>
            <a:r>
              <a:rPr lang="es-ES" sz="1400" b="1">
                <a:latin typeface="Aptos"/>
                <a:ea typeface="Calibri"/>
                <a:cs typeface="Calibri"/>
              </a:rPr>
              <a:t>En los 80, consolas como la Atari 2600 y la NES, y juegos como "Tetris", hicieron crecer la industria. Los 90 trajeron gráficos en 3D y juegos icónicos como "Super Mario" y "Sonic", destacando la competencia entre Nintendo, Sega y Sony.</a:t>
            </a:r>
          </a:p>
          <a:p>
            <a:pPr>
              <a:buNone/>
            </a:pPr>
            <a:r>
              <a:rPr lang="es-ES" sz="1400" b="1">
                <a:latin typeface="Aptos"/>
                <a:ea typeface="Calibri"/>
                <a:cs typeface="Calibri"/>
              </a:rPr>
              <a:t>Hoy, los videojuegos son un entretenimiento dominante, con avances tecnológicos que ofrecen experiencias inmersivas y una creciente popularidad de los juegos en línea y móviles.</a:t>
            </a:r>
          </a:p>
          <a:p>
            <a:pPr>
              <a:buNone/>
            </a:pPr>
            <a:endParaRPr lang="es-ES" sz="1400" b="1"/>
          </a:p>
        </p:txBody>
      </p:sp>
      <p:pic>
        <p:nvPicPr>
          <p:cNvPr id="7" name="Gráfico 6" descr="Libro abierto contorno">
            <a:hlinkClick r:id="rId3" action="ppaction://hlinksldjump"/>
            <a:extLst>
              <a:ext uri="{FF2B5EF4-FFF2-40B4-BE49-F238E27FC236}">
                <a16:creationId xmlns:a16="http://schemas.microsoft.com/office/drawing/2014/main" id="{51652A94-33D7-67F3-9C18-E1B3CDC14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363" y="57429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43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3A008-207A-33ED-4218-9AA67869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>
                <a:solidFill>
                  <a:srgbClr val="45B0E1"/>
                </a:solidFill>
              </a:rPr>
              <a:t>Diversificación de Géneros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FA91498-4936-2C74-75D7-E82949F9B176}"/>
              </a:ext>
            </a:extLst>
          </p:cNvPr>
          <p:cNvSpPr txBox="1"/>
          <p:nvPr/>
        </p:nvSpPr>
        <p:spPr>
          <a:xfrm>
            <a:off x="838201" y="3146400"/>
            <a:ext cx="4394200" cy="24543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rgbClr val="FFFFFF"/>
                </a:solidFill>
              </a:rPr>
              <a:t>Ha </a:t>
            </a:r>
            <a:r>
              <a:rPr lang="en-US" sz="1700" err="1">
                <a:solidFill>
                  <a:srgbClr val="FFFFFF"/>
                </a:solidFill>
              </a:rPr>
              <a:t>sido</a:t>
            </a:r>
            <a:r>
              <a:rPr lang="en-US" sz="1700">
                <a:solidFill>
                  <a:srgbClr val="FFFFFF"/>
                </a:solidFill>
              </a:rPr>
              <a:t> un </a:t>
            </a:r>
            <a:r>
              <a:rPr lang="en-US" sz="1700" err="1">
                <a:solidFill>
                  <a:srgbClr val="FFFFFF"/>
                </a:solidFill>
              </a:rPr>
              <a:t>fenómeno</a:t>
            </a:r>
            <a:r>
              <a:rPr lang="en-US" sz="1700">
                <a:solidFill>
                  <a:srgbClr val="FFFFFF"/>
                </a:solidFill>
              </a:rPr>
              <a:t> notable a lo largo de las </a:t>
            </a:r>
            <a:r>
              <a:rPr lang="en-US" sz="1700" err="1">
                <a:solidFill>
                  <a:srgbClr val="FFFFFF"/>
                </a:solidFill>
              </a:rPr>
              <a:t>décadas</a:t>
            </a:r>
            <a:r>
              <a:rPr lang="en-US" sz="1700">
                <a:solidFill>
                  <a:srgbClr val="FFFFFF"/>
                </a:solidFill>
              </a:rPr>
              <a:t>. En sus </a:t>
            </a:r>
            <a:r>
              <a:rPr lang="en-US" sz="1700" err="1">
                <a:solidFill>
                  <a:srgbClr val="FFFFFF"/>
                </a:solidFill>
              </a:rPr>
              <a:t>primeros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años</a:t>
            </a:r>
            <a:r>
              <a:rPr lang="en-US" sz="1700">
                <a:solidFill>
                  <a:srgbClr val="FFFFFF"/>
                </a:solidFill>
              </a:rPr>
              <a:t>, los </a:t>
            </a:r>
            <a:r>
              <a:rPr lang="en-US" sz="1700" err="1">
                <a:solidFill>
                  <a:srgbClr val="FFFFFF"/>
                </a:solidFill>
              </a:rPr>
              <a:t>géneros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predominantes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eran</a:t>
            </a:r>
            <a:r>
              <a:rPr lang="en-US" sz="1700">
                <a:solidFill>
                  <a:srgbClr val="FFFFFF"/>
                </a:solidFill>
              </a:rPr>
              <a:t> los juegos de arcade, que </a:t>
            </a:r>
            <a:r>
              <a:rPr lang="en-US" sz="1700" err="1">
                <a:solidFill>
                  <a:srgbClr val="FFFFFF"/>
                </a:solidFill>
              </a:rPr>
              <a:t>incluían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títulos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como</a:t>
            </a:r>
            <a:r>
              <a:rPr lang="en-US" sz="1700">
                <a:solidFill>
                  <a:srgbClr val="FFFFFF"/>
                </a:solidFill>
              </a:rPr>
              <a:t> juegos de </a:t>
            </a:r>
            <a:r>
              <a:rPr lang="en-US" sz="1700" err="1">
                <a:solidFill>
                  <a:srgbClr val="FFFFFF"/>
                </a:solidFill>
              </a:rPr>
              <a:t>disparos</a:t>
            </a:r>
            <a:r>
              <a:rPr lang="en-US" sz="1700">
                <a:solidFill>
                  <a:srgbClr val="FFFFFF"/>
                </a:solidFill>
              </a:rPr>
              <a:t>, juegos de </a:t>
            </a:r>
            <a:r>
              <a:rPr lang="en-US" sz="1700" err="1">
                <a:solidFill>
                  <a:srgbClr val="FFFFFF"/>
                </a:solidFill>
              </a:rPr>
              <a:t>plataformas</a:t>
            </a:r>
            <a:r>
              <a:rPr lang="en-US" sz="1700">
                <a:solidFill>
                  <a:srgbClr val="FFFFFF"/>
                </a:solidFill>
              </a:rPr>
              <a:t> y juegos de </a:t>
            </a:r>
            <a:r>
              <a:rPr lang="en-US" sz="1700" err="1">
                <a:solidFill>
                  <a:srgbClr val="FFFFFF"/>
                </a:solidFill>
              </a:rPr>
              <a:t>carreras</a:t>
            </a:r>
            <a:r>
              <a:rPr lang="en-US" sz="1700">
                <a:solidFill>
                  <a:srgbClr val="FFFFFF"/>
                </a:solidFill>
              </a:rPr>
              <a:t>. Sin embargo, a </a:t>
            </a:r>
            <a:r>
              <a:rPr lang="en-US" sz="1700" err="1">
                <a:solidFill>
                  <a:srgbClr val="FFFFFF"/>
                </a:solidFill>
              </a:rPr>
              <a:t>medida</a:t>
            </a:r>
            <a:r>
              <a:rPr lang="en-US" sz="1700">
                <a:solidFill>
                  <a:srgbClr val="FFFFFF"/>
                </a:solidFill>
              </a:rPr>
              <a:t> que la </a:t>
            </a:r>
            <a:r>
              <a:rPr lang="en-US" sz="1700" err="1">
                <a:solidFill>
                  <a:srgbClr val="FFFFFF"/>
                </a:solidFill>
              </a:rPr>
              <a:t>tecnología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avanzaba</a:t>
            </a:r>
            <a:r>
              <a:rPr lang="en-US" sz="1700">
                <a:solidFill>
                  <a:srgbClr val="FFFFFF"/>
                </a:solidFill>
              </a:rPr>
              <a:t>, se </a:t>
            </a:r>
            <a:r>
              <a:rPr lang="en-US" sz="1700" err="1">
                <a:solidFill>
                  <a:srgbClr val="FFFFFF"/>
                </a:solidFill>
              </a:rPr>
              <a:t>abrieron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nuevas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posibilidades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creativas</a:t>
            </a:r>
            <a:r>
              <a:rPr lang="en-US" sz="1700">
                <a:solidFill>
                  <a:srgbClr val="FFFFFF"/>
                </a:solidFill>
              </a:rPr>
              <a:t> y </a:t>
            </a:r>
            <a:r>
              <a:rPr lang="en-US" sz="1700" err="1">
                <a:solidFill>
                  <a:srgbClr val="FFFFFF"/>
                </a:solidFill>
              </a:rPr>
              <a:t>emergieron</a:t>
            </a:r>
            <a:r>
              <a:rPr lang="en-US" sz="1700">
                <a:solidFill>
                  <a:srgbClr val="FFFFFF"/>
                </a:solidFill>
              </a:rPr>
              <a:t> una </a:t>
            </a:r>
            <a:r>
              <a:rPr lang="en-US" sz="1700" err="1">
                <a:solidFill>
                  <a:srgbClr val="FFFFFF"/>
                </a:solidFill>
              </a:rPr>
              <a:t>amplia</a:t>
            </a:r>
            <a:r>
              <a:rPr lang="en-US" sz="1700">
                <a:solidFill>
                  <a:srgbClr val="FFFFFF"/>
                </a:solidFill>
              </a:rPr>
              <a:t> variedad de </a:t>
            </a:r>
            <a:r>
              <a:rPr lang="en-US" sz="1700" err="1">
                <a:solidFill>
                  <a:srgbClr val="FFFFFF"/>
                </a:solidFill>
              </a:rPr>
              <a:t>géneros</a:t>
            </a:r>
            <a:r>
              <a:rPr lang="en-US" sz="1700">
                <a:solidFill>
                  <a:srgbClr val="FFFFFF"/>
                </a:solidFill>
              </a:rPr>
              <a:t>.</a:t>
            </a:r>
            <a:endParaRPr lang="es-ES">
              <a:solidFill>
                <a:srgbClr val="FFFFFF"/>
              </a:solidFill>
            </a:endParaRPr>
          </a:p>
        </p:txBody>
      </p:sp>
      <p:pic>
        <p:nvPicPr>
          <p:cNvPr id="10" name="Picture 9" descr="Aparatos de color neón">
            <a:extLst>
              <a:ext uri="{FF2B5EF4-FFF2-40B4-BE49-F238E27FC236}">
                <a16:creationId xmlns:a16="http://schemas.microsoft.com/office/drawing/2014/main" id="{0E925B41-8818-5A56-245B-887F25F77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r="30714" b="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pic>
        <p:nvPicPr>
          <p:cNvPr id="5" name="Gráfico 4" descr="Buen inventario contorno">
            <a:hlinkClick r:id="rId3" action="ppaction://hlinksldjump"/>
            <a:extLst>
              <a:ext uri="{FF2B5EF4-FFF2-40B4-BE49-F238E27FC236}">
                <a16:creationId xmlns:a16="http://schemas.microsoft.com/office/drawing/2014/main" id="{702A42A8-F833-D357-310F-9CC667C2E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5490" y="57602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60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4">
            <a:extLst>
              <a:ext uri="{FF2B5EF4-FFF2-40B4-BE49-F238E27FC236}">
                <a16:creationId xmlns:a16="http://schemas.microsoft.com/office/drawing/2014/main" id="{AFAD7927-62BC-2287-FB0E-26E907ACD256}"/>
              </a:ext>
            </a:extLst>
          </p:cNvPr>
          <p:cNvSpPr txBox="1"/>
          <p:nvPr/>
        </p:nvSpPr>
        <p:spPr>
          <a:xfrm>
            <a:off x="616527" y="331194"/>
            <a:ext cx="3451183" cy="206327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err="1">
                <a:solidFill>
                  <a:srgbClr val="FFFFFF"/>
                </a:solidFill>
                <a:latin typeface="Aptos"/>
              </a:rPr>
              <a:t>Acción</a:t>
            </a:r>
            <a:r>
              <a:rPr lang="en-US" sz="1600" b="1">
                <a:solidFill>
                  <a:srgbClr val="FFFFFF"/>
                </a:solidFill>
                <a:latin typeface="Aptos"/>
              </a:rPr>
              <a:t> y Aventuras:</a:t>
            </a:r>
            <a:r>
              <a:rPr lang="en-US" sz="1600">
                <a:solidFill>
                  <a:srgbClr val="FFFFFF"/>
                </a:solidFill>
                <a:latin typeface="Aptos"/>
                <a:cs typeface="Times New Roman"/>
              </a:rPr>
              <a:t> 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Incluyen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combatir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enemigos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y resolver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acertijos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. La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narrativa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es un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componente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crucial,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proporcionando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un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contexto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para las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misiones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. 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Los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mundos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están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diseñados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para ser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ricos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invitando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los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jugadores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explorar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entornos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 y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descubrir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secretos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escondidos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 </a:t>
            </a:r>
            <a:endParaRPr lang="en-US" sz="1600">
              <a:solidFill>
                <a:srgbClr val="FFFFFF"/>
              </a:solidFill>
              <a:latin typeface="Aptos"/>
            </a:endParaRPr>
          </a:p>
        </p:txBody>
      </p:sp>
      <p:sp>
        <p:nvSpPr>
          <p:cNvPr id="4" name="CuadroTexto 7">
            <a:extLst>
              <a:ext uri="{FF2B5EF4-FFF2-40B4-BE49-F238E27FC236}">
                <a16:creationId xmlns:a16="http://schemas.microsoft.com/office/drawing/2014/main" id="{443E5ED8-3C39-2AB6-2382-75F37E181AC9}"/>
              </a:ext>
            </a:extLst>
          </p:cNvPr>
          <p:cNvSpPr txBox="1"/>
          <p:nvPr/>
        </p:nvSpPr>
        <p:spPr>
          <a:xfrm>
            <a:off x="8343534" y="149301"/>
            <a:ext cx="2899064" cy="206210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>
                <a:latin typeface="Aptos"/>
                <a:ea typeface="Calibri"/>
              </a:rPr>
              <a:t>Lucha / </a:t>
            </a:r>
            <a:r>
              <a:rPr lang="en-US" sz="1600" b="1" err="1">
                <a:latin typeface="Aptos"/>
                <a:ea typeface="Calibri"/>
              </a:rPr>
              <a:t>Pelea</a:t>
            </a:r>
            <a:r>
              <a:rPr lang="en-US" sz="1600">
                <a:latin typeface="Aptos"/>
                <a:ea typeface="Calibri"/>
              </a:rPr>
              <a:t>: Son </a:t>
            </a:r>
            <a:r>
              <a:rPr lang="en-US" sz="1600" err="1">
                <a:latin typeface="Aptos"/>
                <a:ea typeface="Calibri"/>
              </a:rPr>
              <a:t>juegos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en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los</a:t>
            </a:r>
            <a:r>
              <a:rPr lang="en-US" sz="1600">
                <a:latin typeface="Aptos"/>
                <a:ea typeface="Calibri"/>
              </a:rPr>
              <a:t> que </a:t>
            </a:r>
            <a:r>
              <a:rPr lang="en-US" sz="1600" err="1">
                <a:latin typeface="Aptos"/>
                <a:ea typeface="Calibri"/>
              </a:rPr>
              <a:t>los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jugadores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controlan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personajes</a:t>
            </a:r>
            <a:r>
              <a:rPr lang="en-US" sz="1600">
                <a:latin typeface="Aptos"/>
                <a:ea typeface="Calibri"/>
              </a:rPr>
              <a:t> que </a:t>
            </a:r>
            <a:r>
              <a:rPr lang="en-US" sz="1600" err="1">
                <a:latin typeface="Aptos"/>
                <a:ea typeface="Calibri"/>
              </a:rPr>
              <a:t>luchan</a:t>
            </a:r>
            <a:r>
              <a:rPr lang="en-US" sz="1600">
                <a:latin typeface="Aptos"/>
                <a:ea typeface="Calibri"/>
              </a:rPr>
              <a:t> entre </a:t>
            </a:r>
            <a:r>
              <a:rPr lang="en-US" sz="1600" err="1">
                <a:latin typeface="Aptos"/>
                <a:ea typeface="Calibri"/>
              </a:rPr>
              <a:t>sí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en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combates</a:t>
            </a:r>
            <a:r>
              <a:rPr lang="en-US" sz="1600">
                <a:latin typeface="Aptos"/>
                <a:ea typeface="Calibri"/>
              </a:rPr>
              <a:t> uno contra uno o </a:t>
            </a:r>
            <a:r>
              <a:rPr lang="en-US" sz="1600" err="1">
                <a:latin typeface="Aptos"/>
                <a:ea typeface="Calibri"/>
              </a:rPr>
              <a:t>en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equipos</a:t>
            </a:r>
            <a:r>
              <a:rPr lang="en-US" sz="1600">
                <a:latin typeface="Aptos"/>
                <a:ea typeface="Calibri"/>
              </a:rPr>
              <a:t>. Los </a:t>
            </a:r>
            <a:r>
              <a:rPr lang="en-US" sz="1600" err="1">
                <a:latin typeface="Aptos"/>
                <a:ea typeface="Calibri"/>
              </a:rPr>
              <a:t>jugadores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pueden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ejecutar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una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variedad</a:t>
            </a:r>
            <a:r>
              <a:rPr lang="en-US" sz="1600">
                <a:latin typeface="Aptos"/>
                <a:ea typeface="Calibri"/>
              </a:rPr>
              <a:t> de </a:t>
            </a:r>
            <a:r>
              <a:rPr lang="en-US" sz="1600" err="1">
                <a:latin typeface="Aptos"/>
                <a:ea typeface="Calibri"/>
              </a:rPr>
              <a:t>movimientos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especiales</a:t>
            </a:r>
            <a:r>
              <a:rPr lang="en-US" sz="1600">
                <a:latin typeface="Aptos"/>
                <a:ea typeface="Calibri"/>
              </a:rPr>
              <a:t> y combos.. </a:t>
            </a:r>
            <a:endParaRPr lang="es-ES" sz="1600">
              <a:latin typeface="Aptos"/>
            </a:endParaRPr>
          </a:p>
        </p:txBody>
      </p:sp>
      <p:sp>
        <p:nvSpPr>
          <p:cNvPr id="6" name="CuadroTexto 6">
            <a:extLst>
              <a:ext uri="{FF2B5EF4-FFF2-40B4-BE49-F238E27FC236}">
                <a16:creationId xmlns:a16="http://schemas.microsoft.com/office/drawing/2014/main" id="{CF6CC93D-7E89-35FC-1F49-3AA193DBB281}"/>
              </a:ext>
            </a:extLst>
          </p:cNvPr>
          <p:cNvSpPr txBox="1"/>
          <p:nvPr/>
        </p:nvSpPr>
        <p:spPr>
          <a:xfrm>
            <a:off x="322666" y="4981984"/>
            <a:ext cx="2817213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Aptos"/>
                <a:cs typeface="Times New Roman"/>
              </a:rPr>
              <a:t>Shooters (FPS y TPS):</a:t>
            </a:r>
            <a:r>
              <a:rPr lang="en-US" sz="1600">
                <a:latin typeface="Aptos"/>
                <a:cs typeface="Times New Roman"/>
              </a:rPr>
              <a:t> Ponen </a:t>
            </a:r>
            <a:r>
              <a:rPr lang="en-US" sz="1600" err="1">
                <a:latin typeface="Aptos"/>
                <a:cs typeface="Times New Roman"/>
              </a:rPr>
              <a:t>énfasis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en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el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combate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armado</a:t>
            </a:r>
            <a:r>
              <a:rPr lang="en-US" sz="1600">
                <a:latin typeface="Aptos"/>
                <a:cs typeface="Times New Roman"/>
              </a:rPr>
              <a:t>, </a:t>
            </a:r>
            <a:r>
              <a:rPr lang="en-US" sz="1600" err="1">
                <a:latin typeface="Aptos"/>
                <a:cs typeface="Times New Roman"/>
              </a:rPr>
              <a:t>ya</a:t>
            </a:r>
            <a:r>
              <a:rPr lang="en-US" sz="1600">
                <a:latin typeface="Aptos"/>
                <a:cs typeface="Times New Roman"/>
              </a:rPr>
              <a:t> sea </a:t>
            </a:r>
            <a:r>
              <a:rPr lang="en-US" sz="1600" err="1">
                <a:latin typeface="Aptos"/>
                <a:cs typeface="Times New Roman"/>
              </a:rPr>
              <a:t>desde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una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perspectiva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en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primera</a:t>
            </a:r>
            <a:r>
              <a:rPr lang="en-US" sz="1600">
                <a:latin typeface="Aptos"/>
                <a:cs typeface="Times New Roman"/>
              </a:rPr>
              <a:t> persona (FPS) o </a:t>
            </a:r>
            <a:r>
              <a:rPr lang="en-US" sz="1600" err="1">
                <a:latin typeface="Aptos"/>
                <a:cs typeface="Times New Roman"/>
              </a:rPr>
              <a:t>en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tercera</a:t>
            </a:r>
            <a:r>
              <a:rPr lang="en-US" sz="1600">
                <a:latin typeface="Aptos"/>
                <a:cs typeface="Times New Roman"/>
              </a:rPr>
              <a:t> persona (TPS).</a:t>
            </a:r>
            <a:r>
              <a:rPr lang="en-US" sz="1600">
                <a:latin typeface="Aptos"/>
              </a:rPr>
              <a:t> </a:t>
            </a: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A23E520B-F2F6-089A-5879-B71B9A67C5FF}"/>
              </a:ext>
            </a:extLst>
          </p:cNvPr>
          <p:cNvSpPr txBox="1"/>
          <p:nvPr/>
        </p:nvSpPr>
        <p:spPr>
          <a:xfrm>
            <a:off x="8437940" y="4986997"/>
            <a:ext cx="2813387" cy="15596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err="1">
                <a:latin typeface="Aptos"/>
                <a:cs typeface="Times New Roman"/>
              </a:rPr>
              <a:t>Decisiones</a:t>
            </a:r>
            <a:r>
              <a:rPr lang="en-US" sz="1600" b="1">
                <a:latin typeface="Aptos"/>
                <a:cs typeface="Times New Roman"/>
              </a:rPr>
              <a:t>:</a:t>
            </a:r>
            <a:r>
              <a:rPr lang="en-US" sz="1600">
                <a:latin typeface="Aptos"/>
                <a:cs typeface="Times New Roman"/>
              </a:rPr>
              <a:t> Se </a:t>
            </a:r>
            <a:r>
              <a:rPr lang="en-US" sz="1600" err="1">
                <a:latin typeface="Aptos"/>
                <a:cs typeface="Times New Roman"/>
              </a:rPr>
              <a:t>centran</a:t>
            </a:r>
            <a:r>
              <a:rPr lang="en-US" sz="1600">
                <a:latin typeface="Aptos"/>
                <a:cs typeface="Times New Roman"/>
              </a:rPr>
              <a:t> en la </a:t>
            </a:r>
            <a:r>
              <a:rPr lang="en-US" sz="1600" err="1">
                <a:latin typeface="Aptos"/>
                <a:cs typeface="Times New Roman"/>
              </a:rPr>
              <a:t>narrativa</a:t>
            </a:r>
            <a:r>
              <a:rPr lang="en-US" sz="1600">
                <a:latin typeface="Aptos"/>
                <a:cs typeface="Times New Roman"/>
              </a:rPr>
              <a:t> y las </a:t>
            </a:r>
            <a:r>
              <a:rPr lang="en-US" sz="1600" err="1">
                <a:latin typeface="Aptos"/>
                <a:cs typeface="Times New Roman"/>
              </a:rPr>
              <a:t>elecciones</a:t>
            </a:r>
            <a:r>
              <a:rPr lang="en-US" sz="1600">
                <a:latin typeface="Aptos"/>
                <a:cs typeface="Times New Roman"/>
              </a:rPr>
              <a:t> del </a:t>
            </a:r>
            <a:r>
              <a:rPr lang="en-US" sz="1600" err="1">
                <a:latin typeface="Aptos"/>
                <a:cs typeface="Times New Roman"/>
              </a:rPr>
              <a:t>jugador</a:t>
            </a:r>
            <a:r>
              <a:rPr lang="en-US" sz="1600">
                <a:latin typeface="Aptos"/>
                <a:cs typeface="Times New Roman"/>
              </a:rPr>
              <a:t>, </a:t>
            </a:r>
            <a:r>
              <a:rPr lang="en-US" sz="1600" err="1">
                <a:latin typeface="Aptos"/>
                <a:cs typeface="Times New Roman"/>
              </a:rPr>
              <a:t>donde</a:t>
            </a:r>
            <a:r>
              <a:rPr lang="en-US" sz="1600">
                <a:latin typeface="Aptos"/>
                <a:cs typeface="Times New Roman"/>
              </a:rPr>
              <a:t> las </a:t>
            </a:r>
            <a:r>
              <a:rPr lang="en-US" sz="1600" err="1">
                <a:latin typeface="Aptos"/>
                <a:cs typeface="Times New Roman"/>
              </a:rPr>
              <a:t>mismas</a:t>
            </a:r>
            <a:r>
              <a:rPr lang="en-US" sz="1600">
                <a:latin typeface="Aptos"/>
                <a:cs typeface="Times New Roman"/>
              </a:rPr>
              <a:t> </a:t>
            </a:r>
            <a:r>
              <a:rPr lang="en-US" sz="1600" err="1">
                <a:latin typeface="Aptos"/>
                <a:cs typeface="Times New Roman"/>
              </a:rPr>
              <a:t>afectan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directamente</a:t>
            </a:r>
            <a:r>
              <a:rPr lang="en-US" sz="1600">
                <a:latin typeface="Aptos"/>
                <a:cs typeface="Times New Roman"/>
              </a:rPr>
              <a:t> la </a:t>
            </a:r>
            <a:r>
              <a:rPr lang="en-US" sz="1600" err="1">
                <a:latin typeface="Aptos"/>
                <a:cs typeface="Times New Roman"/>
              </a:rPr>
              <a:t>historia</a:t>
            </a:r>
            <a:r>
              <a:rPr lang="en-US" sz="1600">
                <a:latin typeface="Aptos"/>
                <a:cs typeface="Times New Roman"/>
              </a:rPr>
              <a:t> y </a:t>
            </a:r>
            <a:r>
              <a:rPr lang="en-US" sz="1600" err="1">
                <a:latin typeface="Aptos"/>
                <a:cs typeface="Times New Roman"/>
              </a:rPr>
              <a:t>el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resultado</a:t>
            </a:r>
            <a:r>
              <a:rPr lang="en-US" sz="1600">
                <a:latin typeface="Aptos"/>
                <a:cs typeface="Times New Roman"/>
              </a:rPr>
              <a:t> del </a:t>
            </a:r>
            <a:r>
              <a:rPr lang="en-US" sz="1600" err="1">
                <a:latin typeface="Aptos"/>
                <a:cs typeface="Times New Roman"/>
              </a:rPr>
              <a:t>juego</a:t>
            </a:r>
            <a:r>
              <a:rPr lang="en-US" sz="1600">
                <a:latin typeface="Aptos"/>
                <a:cs typeface="Times New Roman"/>
              </a:rPr>
              <a:t>.</a:t>
            </a:r>
            <a:r>
              <a:rPr lang="en-US" sz="1600">
                <a:latin typeface="Aptos"/>
              </a:rPr>
              <a:t> 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91B633-8B28-51AB-7A86-301C98823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70947" y="222584"/>
            <a:ext cx="3549317" cy="2061411"/>
          </a:xfrm>
          <a:prstGeom prst="rect">
            <a:avLst/>
          </a:prstGeom>
        </p:spPr>
      </p:pic>
      <p:pic>
        <p:nvPicPr>
          <p:cNvPr id="15" name="Imagen 14" descr="1920x1080px | free download | HD wallpaper: Mortal Kombat, DLC, Cyborg ...">
            <a:extLst>
              <a:ext uri="{FF2B5EF4-FFF2-40B4-BE49-F238E27FC236}">
                <a16:creationId xmlns:a16="http://schemas.microsoft.com/office/drawing/2014/main" id="{0043E90A-DDE2-FED5-8DF9-06DBF1AF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940" y="2393782"/>
            <a:ext cx="3220453" cy="2070435"/>
          </a:xfrm>
          <a:prstGeom prst="rect">
            <a:avLst/>
          </a:prstGeom>
        </p:spPr>
      </p:pic>
      <p:pic>
        <p:nvPicPr>
          <p:cNvPr id="17" name="Imagen 16" descr="Imagen que contiene exterior, esquiando, barco, hombre&#10;&#10;Descripción generada automáticamente">
            <a:extLst>
              <a:ext uri="{FF2B5EF4-FFF2-40B4-BE49-F238E27FC236}">
                <a16:creationId xmlns:a16="http://schemas.microsoft.com/office/drawing/2014/main" id="{C340A675-C56C-6DD7-1169-ED9F620358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6355" b="534"/>
          <a:stretch/>
        </p:blipFill>
        <p:spPr>
          <a:xfrm>
            <a:off x="90236" y="2847796"/>
            <a:ext cx="3049643" cy="206259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0DF85B2-34C5-D3BC-29F7-5C0E0A0FC7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r="13713" b="-269"/>
          <a:stretch/>
        </p:blipFill>
        <p:spPr>
          <a:xfrm>
            <a:off x="3920289" y="4584292"/>
            <a:ext cx="3709742" cy="2217965"/>
          </a:xfrm>
          <a:prstGeom prst="rect">
            <a:avLst/>
          </a:prstGeom>
        </p:spPr>
      </p:pic>
      <p:pic>
        <p:nvPicPr>
          <p:cNvPr id="8" name="Gráfico 7" descr="Lista de comprobación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98002887-DF3F-6A9F-E36F-AF63CE4538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30993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180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>
            <a:extLst>
              <a:ext uri="{FF2B5EF4-FFF2-40B4-BE49-F238E27FC236}">
                <a16:creationId xmlns:a16="http://schemas.microsoft.com/office/drawing/2014/main" id="{76F5DA23-FFF0-74C8-3450-AD4E860AFE11}"/>
              </a:ext>
            </a:extLst>
          </p:cNvPr>
          <p:cNvSpPr txBox="1"/>
          <p:nvPr/>
        </p:nvSpPr>
        <p:spPr>
          <a:xfrm>
            <a:off x="4724400" y="232611"/>
            <a:ext cx="2743200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err="1"/>
              <a:t>Simulación</a:t>
            </a:r>
            <a:r>
              <a:rPr lang="en-US" sz="1600" b="1"/>
              <a:t>: </a:t>
            </a:r>
            <a:r>
              <a:rPr lang="en-US" sz="1600" err="1"/>
              <a:t>Replican</a:t>
            </a:r>
            <a:r>
              <a:rPr lang="en-US" sz="1600"/>
              <a:t> </a:t>
            </a:r>
            <a:r>
              <a:rPr lang="en-US" sz="1600" err="1"/>
              <a:t>actividades</a:t>
            </a:r>
            <a:r>
              <a:rPr lang="en-US" sz="1600"/>
              <a:t> del </a:t>
            </a:r>
            <a:r>
              <a:rPr lang="en-US" sz="1600" err="1"/>
              <a:t>mundo</a:t>
            </a:r>
            <a:r>
              <a:rPr lang="en-US" sz="1600"/>
              <a:t> real, </a:t>
            </a:r>
            <a:r>
              <a:rPr lang="en-US" sz="1600" err="1"/>
              <a:t>permitiendo</a:t>
            </a:r>
            <a:r>
              <a:rPr lang="en-US" sz="1600"/>
              <a:t> a </a:t>
            </a:r>
            <a:r>
              <a:rPr lang="en-US" sz="1600" err="1"/>
              <a:t>los</a:t>
            </a:r>
            <a:r>
              <a:rPr lang="en-US" sz="1600"/>
              <a:t> </a:t>
            </a:r>
            <a:r>
              <a:rPr lang="en-US" sz="1600" err="1"/>
              <a:t>jugadores</a:t>
            </a:r>
            <a:r>
              <a:rPr lang="en-US" sz="1600"/>
              <a:t> </a:t>
            </a:r>
            <a:r>
              <a:rPr lang="en-US" sz="1600" err="1"/>
              <a:t>experimentar</a:t>
            </a:r>
            <a:r>
              <a:rPr lang="en-US" sz="1600"/>
              <a:t> </a:t>
            </a:r>
            <a:r>
              <a:rPr lang="en-US" sz="1600" err="1"/>
              <a:t>situaciones</a:t>
            </a:r>
            <a:r>
              <a:rPr lang="en-US" sz="1600"/>
              <a:t> de </a:t>
            </a:r>
            <a:r>
              <a:rPr lang="en-US" sz="1600" err="1"/>
              <a:t>vuelo</a:t>
            </a:r>
            <a:r>
              <a:rPr lang="en-US" sz="1600"/>
              <a:t>, </a:t>
            </a:r>
            <a:r>
              <a:rPr lang="en-US" sz="1600" err="1"/>
              <a:t>vida</a:t>
            </a:r>
            <a:r>
              <a:rPr lang="en-US" sz="1600"/>
              <a:t>, </a:t>
            </a:r>
            <a:r>
              <a:rPr lang="en-US" sz="1600" err="1"/>
              <a:t>construcción</a:t>
            </a:r>
            <a:r>
              <a:rPr lang="en-US" sz="1600"/>
              <a:t>  o </a:t>
            </a:r>
            <a:r>
              <a:rPr lang="en-US" sz="1600" err="1"/>
              <a:t>gestión</a:t>
            </a:r>
            <a:r>
              <a:rPr lang="en-US" sz="1600"/>
              <a:t> entre </a:t>
            </a:r>
            <a:r>
              <a:rPr lang="en-US" sz="1600" err="1"/>
              <a:t>otros</a:t>
            </a:r>
            <a:r>
              <a:rPr lang="en-US" sz="1600"/>
              <a:t>.</a:t>
            </a:r>
            <a:endParaRPr lang="es-ES" sz="1600"/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2F82DB9E-2D30-0FD6-6252-58D9BAC11F65}"/>
              </a:ext>
            </a:extLst>
          </p:cNvPr>
          <p:cNvSpPr txBox="1"/>
          <p:nvPr/>
        </p:nvSpPr>
        <p:spPr>
          <a:xfrm>
            <a:off x="4724400" y="4814638"/>
            <a:ext cx="2743200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Carreras: </a:t>
            </a:r>
            <a:r>
              <a:rPr lang="en-US" sz="1600"/>
              <a:t>Se </a:t>
            </a:r>
            <a:r>
              <a:rPr lang="en-US" sz="1600" err="1"/>
              <a:t>compite</a:t>
            </a:r>
            <a:r>
              <a:rPr lang="en-US" sz="1600"/>
              <a:t> </a:t>
            </a:r>
            <a:r>
              <a:rPr lang="en-US" sz="1600" err="1"/>
              <a:t>utilizando</a:t>
            </a:r>
            <a:r>
              <a:rPr lang="en-US" sz="1600"/>
              <a:t> </a:t>
            </a:r>
            <a:r>
              <a:rPr lang="en-US" sz="1600" err="1"/>
              <a:t>vehículos</a:t>
            </a:r>
            <a:r>
              <a:rPr lang="en-US" sz="1600"/>
              <a:t> que van </a:t>
            </a:r>
            <a:r>
              <a:rPr lang="en-US" sz="1600" err="1"/>
              <a:t>desde</a:t>
            </a:r>
            <a:r>
              <a:rPr lang="en-US" sz="1600"/>
              <a:t> autos y </a:t>
            </a:r>
            <a:r>
              <a:rPr lang="en-US" sz="1600" err="1"/>
              <a:t>motocicletas</a:t>
            </a:r>
            <a:r>
              <a:rPr lang="en-US" sz="1600"/>
              <a:t> hasta </a:t>
            </a:r>
            <a:r>
              <a:rPr lang="en-US" sz="1600" err="1"/>
              <a:t>botes</a:t>
            </a:r>
            <a:r>
              <a:rPr lang="en-US" sz="1600"/>
              <a:t> y </a:t>
            </a:r>
            <a:r>
              <a:rPr lang="en-US" sz="1600" err="1"/>
              <a:t>aviones</a:t>
            </a:r>
            <a:r>
              <a:rPr lang="en-US" sz="1600"/>
              <a:t>. </a:t>
            </a:r>
            <a:r>
              <a:rPr lang="en-US" sz="1600" err="1"/>
              <a:t>Pueden</a:t>
            </a:r>
            <a:r>
              <a:rPr lang="en-US" sz="1600"/>
              <a:t> </a:t>
            </a:r>
            <a:r>
              <a:rPr lang="en-US" sz="1600" err="1"/>
              <a:t>enfocarse</a:t>
            </a:r>
            <a:r>
              <a:rPr lang="en-US" sz="1600"/>
              <a:t> </a:t>
            </a:r>
            <a:r>
              <a:rPr lang="en-US" sz="1600" err="1"/>
              <a:t>en</a:t>
            </a:r>
            <a:r>
              <a:rPr lang="en-US" sz="1600"/>
              <a:t> </a:t>
            </a:r>
            <a:r>
              <a:rPr lang="en-US" sz="1600" err="1"/>
              <a:t>simulación</a:t>
            </a:r>
            <a:r>
              <a:rPr lang="en-US" sz="1600"/>
              <a:t> </a:t>
            </a:r>
            <a:r>
              <a:rPr lang="en-US" sz="1600" err="1"/>
              <a:t>realista</a:t>
            </a:r>
            <a:r>
              <a:rPr lang="en-US" sz="1600"/>
              <a:t> o </a:t>
            </a:r>
            <a:r>
              <a:rPr lang="en-US" sz="1600" err="1"/>
              <a:t>en</a:t>
            </a:r>
            <a:r>
              <a:rPr lang="en-US" sz="1600"/>
              <a:t> </a:t>
            </a:r>
            <a:r>
              <a:rPr lang="en-US" sz="1600" err="1"/>
              <a:t>carreras</a:t>
            </a:r>
            <a:r>
              <a:rPr lang="en-US" sz="1600"/>
              <a:t> arcade.</a:t>
            </a:r>
            <a:endParaRPr lang="es-ES" sz="16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D5D5C6-EEBA-5AC9-6944-34159C0762FB}"/>
              </a:ext>
            </a:extLst>
          </p:cNvPr>
          <p:cNvSpPr txBox="1"/>
          <p:nvPr/>
        </p:nvSpPr>
        <p:spPr>
          <a:xfrm>
            <a:off x="613611" y="2679030"/>
            <a:ext cx="2572753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err="1">
                <a:latin typeface="Aptos"/>
                <a:cs typeface="Times New Roman"/>
              </a:rPr>
              <a:t>Rítmicos</a:t>
            </a:r>
            <a:r>
              <a:rPr lang="en-US" sz="1600" b="1">
                <a:latin typeface="Aptos"/>
                <a:cs typeface="Times New Roman"/>
              </a:rPr>
              <a:t>: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Desafían</a:t>
            </a:r>
            <a:r>
              <a:rPr lang="en-US" sz="1600">
                <a:latin typeface="Aptos"/>
                <a:cs typeface="Times New Roman"/>
              </a:rPr>
              <a:t> a </a:t>
            </a:r>
            <a:r>
              <a:rPr lang="en-US" sz="1600" err="1">
                <a:latin typeface="Aptos"/>
                <a:cs typeface="Times New Roman"/>
              </a:rPr>
              <a:t>los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jugadores</a:t>
            </a:r>
            <a:r>
              <a:rPr lang="en-US" sz="1600">
                <a:latin typeface="Aptos"/>
                <a:cs typeface="Times New Roman"/>
              </a:rPr>
              <a:t> a </a:t>
            </a:r>
            <a:r>
              <a:rPr lang="en-US" sz="1600" err="1">
                <a:latin typeface="Aptos"/>
                <a:cs typeface="Times New Roman"/>
              </a:rPr>
              <a:t>seguir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el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ritmo</a:t>
            </a:r>
            <a:r>
              <a:rPr lang="en-US" sz="1600">
                <a:latin typeface="Aptos"/>
                <a:cs typeface="Times New Roman"/>
              </a:rPr>
              <a:t> de la </a:t>
            </a:r>
            <a:r>
              <a:rPr lang="en-US" sz="1600" err="1">
                <a:latin typeface="Aptos"/>
                <a:cs typeface="Times New Roman"/>
              </a:rPr>
              <a:t>música</a:t>
            </a:r>
            <a:r>
              <a:rPr lang="en-US" sz="1600">
                <a:latin typeface="Aptos"/>
                <a:cs typeface="Times New Roman"/>
              </a:rPr>
              <a:t> y </a:t>
            </a:r>
            <a:r>
              <a:rPr lang="en-US" sz="1600" err="1">
                <a:latin typeface="Aptos"/>
                <a:cs typeface="Times New Roman"/>
              </a:rPr>
              <a:t>realizar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acciones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coordinadas</a:t>
            </a:r>
            <a:r>
              <a:rPr lang="en-US" sz="1600">
                <a:latin typeface="Aptos"/>
                <a:cs typeface="Times New Roman"/>
              </a:rPr>
              <a:t> con la </a:t>
            </a:r>
            <a:r>
              <a:rPr lang="en-US" sz="1600" err="1">
                <a:latin typeface="Aptos"/>
                <a:cs typeface="Times New Roman"/>
              </a:rPr>
              <a:t>misma</a:t>
            </a:r>
            <a:r>
              <a:rPr lang="en-US" sz="1600">
                <a:latin typeface="Aptos"/>
                <a:cs typeface="Times New Roman"/>
              </a:rPr>
              <a:t> de </a:t>
            </a:r>
            <a:r>
              <a:rPr lang="en-US" sz="1600" err="1">
                <a:latin typeface="Aptos"/>
                <a:cs typeface="Times New Roman"/>
              </a:rPr>
              <a:t>formas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varias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dependiendo</a:t>
            </a:r>
            <a:r>
              <a:rPr lang="en-US" sz="1600">
                <a:latin typeface="Aptos"/>
                <a:cs typeface="Times New Roman"/>
              </a:rPr>
              <a:t> del </a:t>
            </a:r>
            <a:r>
              <a:rPr lang="en-US" sz="1600" err="1">
                <a:latin typeface="Aptos"/>
                <a:cs typeface="Times New Roman"/>
              </a:rPr>
              <a:t>juego</a:t>
            </a:r>
            <a:r>
              <a:rPr lang="en-US" sz="1600">
                <a:latin typeface="Aptos"/>
                <a:cs typeface="Times New Roman"/>
              </a:rPr>
              <a:t> o </a:t>
            </a:r>
            <a:r>
              <a:rPr lang="en-US" sz="1600" err="1">
                <a:latin typeface="Aptos"/>
                <a:cs typeface="Times New Roman"/>
              </a:rPr>
              <a:t>modalidad</a:t>
            </a:r>
            <a:r>
              <a:rPr lang="en-US" sz="1600">
                <a:latin typeface="Aptos"/>
                <a:cs typeface="Times New Roman"/>
              </a:rPr>
              <a:t>. </a:t>
            </a:r>
            <a:endParaRPr lang="en-US" sz="1600">
              <a:latin typeface="Aptos"/>
            </a:endParaRP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CE105B0D-B1B0-6944-1F30-FFF8684B24C7}"/>
              </a:ext>
            </a:extLst>
          </p:cNvPr>
          <p:cNvSpPr txBox="1"/>
          <p:nvPr/>
        </p:nvSpPr>
        <p:spPr>
          <a:xfrm>
            <a:off x="8965349" y="2681766"/>
            <a:ext cx="2576582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>
                <a:latin typeface="Aptos"/>
                <a:cs typeface="Times New Roman"/>
              </a:rPr>
              <a:t>Terror: </a:t>
            </a:r>
            <a:r>
              <a:rPr lang="en-US" sz="1600" err="1">
                <a:latin typeface="Aptos"/>
                <a:cs typeface="Times New Roman"/>
              </a:rPr>
              <a:t>Diseñados</a:t>
            </a:r>
            <a:r>
              <a:rPr lang="en-US" sz="1600">
                <a:latin typeface="Aptos"/>
                <a:cs typeface="Times New Roman"/>
              </a:rPr>
              <a:t> para </a:t>
            </a:r>
            <a:r>
              <a:rPr lang="en-US" sz="1600" err="1">
                <a:latin typeface="Aptos"/>
                <a:cs typeface="Times New Roman"/>
              </a:rPr>
              <a:t>crear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una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atmósfera</a:t>
            </a:r>
            <a:r>
              <a:rPr lang="en-US" sz="1600">
                <a:latin typeface="Aptos"/>
                <a:cs typeface="Times New Roman"/>
              </a:rPr>
              <a:t> de </a:t>
            </a:r>
            <a:r>
              <a:rPr lang="en-US" sz="1600" err="1">
                <a:latin typeface="Aptos"/>
                <a:cs typeface="Times New Roman"/>
              </a:rPr>
              <a:t>miedo</a:t>
            </a:r>
            <a:r>
              <a:rPr lang="en-US" sz="1600">
                <a:latin typeface="Aptos"/>
                <a:cs typeface="Times New Roman"/>
              </a:rPr>
              <a:t> y </a:t>
            </a:r>
            <a:r>
              <a:rPr lang="en-US" sz="1600" err="1">
                <a:latin typeface="Aptos"/>
                <a:cs typeface="Times New Roman"/>
              </a:rPr>
              <a:t>tensión</a:t>
            </a:r>
            <a:r>
              <a:rPr lang="en-US" sz="1600">
                <a:latin typeface="Aptos"/>
                <a:cs typeface="Times New Roman"/>
              </a:rPr>
              <a:t>, </a:t>
            </a:r>
            <a:r>
              <a:rPr lang="en-US" sz="1600" err="1">
                <a:latin typeface="Aptos"/>
                <a:cs typeface="Times New Roman"/>
              </a:rPr>
              <a:t>desafiando</a:t>
            </a:r>
            <a:r>
              <a:rPr lang="en-US" sz="1600">
                <a:latin typeface="Aptos"/>
                <a:cs typeface="Times New Roman"/>
              </a:rPr>
              <a:t> a </a:t>
            </a:r>
            <a:r>
              <a:rPr lang="en-US" sz="1600" err="1">
                <a:latin typeface="Aptos"/>
                <a:cs typeface="Times New Roman"/>
              </a:rPr>
              <a:t>los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jugadores</a:t>
            </a:r>
            <a:r>
              <a:rPr lang="en-US" sz="1600">
                <a:latin typeface="Aptos"/>
                <a:cs typeface="Times New Roman"/>
              </a:rPr>
              <a:t> a </a:t>
            </a:r>
            <a:r>
              <a:rPr lang="en-US" sz="1600" err="1">
                <a:latin typeface="Aptos"/>
                <a:cs typeface="Times New Roman"/>
              </a:rPr>
              <a:t>enfrentarse</a:t>
            </a:r>
            <a:r>
              <a:rPr lang="en-US" sz="1600">
                <a:latin typeface="Aptos"/>
                <a:cs typeface="Times New Roman"/>
              </a:rPr>
              <a:t> a sus </a:t>
            </a:r>
            <a:r>
              <a:rPr lang="en-US" sz="1600" err="1">
                <a:latin typeface="Aptos"/>
                <a:cs typeface="Times New Roman"/>
              </a:rPr>
              <a:t>peores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pesadillas</a:t>
            </a:r>
            <a:r>
              <a:rPr lang="en-US" sz="1600">
                <a:latin typeface="Aptos"/>
                <a:cs typeface="Times New Roman"/>
              </a:rPr>
              <a:t>.</a:t>
            </a:r>
            <a:r>
              <a:rPr lang="en-US" sz="1600">
                <a:latin typeface="Aptos"/>
              </a:rPr>
              <a:t> </a:t>
            </a:r>
          </a:p>
        </p:txBody>
      </p:sp>
      <p:pic>
        <p:nvPicPr>
          <p:cNvPr id="6" name="Imagen 5" descr="Un coche en una calle de noche&#10;&#10;Descripción generada automáticamente">
            <a:extLst>
              <a:ext uri="{FF2B5EF4-FFF2-40B4-BE49-F238E27FC236}">
                <a16:creationId xmlns:a16="http://schemas.microsoft.com/office/drawing/2014/main" id="{AD9C2A84-644B-9954-6439-46C9D7519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0473" y="4256171"/>
            <a:ext cx="3890211" cy="2185737"/>
          </a:xfrm>
          <a:prstGeom prst="rect">
            <a:avLst/>
          </a:prstGeom>
        </p:spPr>
      </p:pic>
      <p:pic>
        <p:nvPicPr>
          <p:cNvPr id="9" name="Imagen 8" descr="Imagen que contiene foto, oscuro, hombre, edificio&#10;&#10;Descripción generada automáticamente">
            <a:extLst>
              <a:ext uri="{FF2B5EF4-FFF2-40B4-BE49-F238E27FC236}">
                <a16:creationId xmlns:a16="http://schemas.microsoft.com/office/drawing/2014/main" id="{B36279C4-696E-BBCA-42DE-26AF0B807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91487" y="229603"/>
            <a:ext cx="4010025" cy="2247900"/>
          </a:xfrm>
          <a:prstGeom prst="rect">
            <a:avLst/>
          </a:prstGeom>
        </p:spPr>
      </p:pic>
      <p:pic>
        <p:nvPicPr>
          <p:cNvPr id="12" name="Imagen 11" descr="Imagen que contiene coche, camioneta, tabla, cama&#10;&#10;Descripción generada automáticamente">
            <a:extLst>
              <a:ext uri="{FF2B5EF4-FFF2-40B4-BE49-F238E27FC236}">
                <a16:creationId xmlns:a16="http://schemas.microsoft.com/office/drawing/2014/main" id="{4E03ADED-33DC-EA39-94F8-01F00563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2289" y="241873"/>
            <a:ext cx="3439027" cy="1935079"/>
          </a:xfrm>
          <a:prstGeom prst="rect">
            <a:avLst/>
          </a:prstGeom>
        </p:spPr>
      </p:pic>
      <p:pic>
        <p:nvPicPr>
          <p:cNvPr id="15" name="Imagen 14" descr="Imagen que contiene fuegos artificiales, aire, cuarto, parado&#10;&#10;Descripción generada automáticamente">
            <a:extLst>
              <a:ext uri="{FF2B5EF4-FFF2-40B4-BE49-F238E27FC236}">
                <a16:creationId xmlns:a16="http://schemas.microsoft.com/office/drawing/2014/main" id="{9565683E-FDD5-4DE5-65CD-63EA17184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3699" y="4520121"/>
            <a:ext cx="3835156" cy="2109024"/>
          </a:xfrm>
          <a:prstGeom prst="rect">
            <a:avLst/>
          </a:prstGeom>
        </p:spPr>
      </p:pic>
      <p:pic>
        <p:nvPicPr>
          <p:cNvPr id="8" name="Gráfico 7" descr="Lista de comprobación con relleno sólido">
            <a:hlinkClick r:id="rId10" action="ppaction://hlinksldjump"/>
            <a:extLst>
              <a:ext uri="{FF2B5EF4-FFF2-40B4-BE49-F238E27FC236}">
                <a16:creationId xmlns:a16="http://schemas.microsoft.com/office/drawing/2014/main" id="{71C2073F-6A96-790B-888A-D442574921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46756" y="27734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758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E643616-B873-A969-0CAB-E5AD143374A2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b="1"/>
              <a:t>Términos "A" en los Videojuegos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3F1D08-8658-C136-7E08-C149F42C11C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Los </a:t>
            </a:r>
            <a:r>
              <a:rPr lang="en-US" sz="1500" err="1"/>
              <a:t>términos</a:t>
            </a:r>
            <a:r>
              <a:rPr lang="en-US" sz="1500"/>
              <a:t> "A", "AA", "AAA" y "AAAA" se </a:t>
            </a:r>
            <a:r>
              <a:rPr lang="en-US" sz="1500" err="1"/>
              <a:t>utilizan</a:t>
            </a:r>
            <a:r>
              <a:rPr lang="en-US" sz="1500"/>
              <a:t> para </a:t>
            </a:r>
            <a:r>
              <a:rPr lang="en-US" sz="1500" err="1"/>
              <a:t>clasificar</a:t>
            </a:r>
            <a:r>
              <a:rPr lang="en-US" sz="1500"/>
              <a:t> los juegos </a:t>
            </a:r>
            <a:r>
              <a:rPr lang="en-US" sz="1500" err="1"/>
              <a:t>según</a:t>
            </a:r>
            <a:r>
              <a:rPr lang="en-US" sz="1500"/>
              <a:t> </a:t>
            </a:r>
            <a:r>
              <a:rPr lang="en-US" sz="1500" err="1"/>
              <a:t>su</a:t>
            </a:r>
            <a:r>
              <a:rPr lang="en-US" sz="1500"/>
              <a:t> </a:t>
            </a:r>
            <a:r>
              <a:rPr lang="en-US" sz="1500" err="1"/>
              <a:t>presupuesto</a:t>
            </a:r>
            <a:r>
              <a:rPr lang="en-US" sz="1500"/>
              <a:t> de </a:t>
            </a:r>
            <a:r>
              <a:rPr lang="en-US" sz="1500" err="1"/>
              <a:t>desarrollo</a:t>
            </a:r>
            <a:r>
              <a:rPr lang="en-US" sz="1500"/>
              <a:t>, </a:t>
            </a:r>
            <a:r>
              <a:rPr lang="en-US" sz="1500" err="1"/>
              <a:t>cantidad</a:t>
            </a:r>
            <a:r>
              <a:rPr lang="en-US" sz="1500"/>
              <a:t> de </a:t>
            </a:r>
            <a:r>
              <a:rPr lang="en-US" sz="1500" err="1"/>
              <a:t>recursos</a:t>
            </a:r>
            <a:r>
              <a:rPr lang="en-US" sz="1500"/>
              <a:t> </a:t>
            </a:r>
            <a:r>
              <a:rPr lang="en-US" sz="1500" err="1"/>
              <a:t>invertidos</a:t>
            </a:r>
            <a:r>
              <a:rPr lang="en-US" sz="1500"/>
              <a:t>, y </a:t>
            </a:r>
            <a:r>
              <a:rPr lang="en-US" sz="1500" err="1"/>
              <a:t>el</a:t>
            </a:r>
            <a:r>
              <a:rPr lang="en-US" sz="1500"/>
              <a:t> </a:t>
            </a:r>
            <a:r>
              <a:rPr lang="en-US" sz="1500" err="1"/>
              <a:t>nivel</a:t>
            </a:r>
            <a:r>
              <a:rPr lang="en-US" sz="1500"/>
              <a:t> de </a:t>
            </a:r>
            <a:r>
              <a:rPr lang="en-US" sz="1500" err="1"/>
              <a:t>producción</a:t>
            </a:r>
            <a:r>
              <a:rPr lang="en-US" sz="1500"/>
              <a:t>. </a:t>
            </a:r>
            <a:r>
              <a:rPr lang="en-US" sz="1500" err="1"/>
              <a:t>Estas</a:t>
            </a:r>
            <a:r>
              <a:rPr lang="en-US" sz="1500"/>
              <a:t> </a:t>
            </a:r>
            <a:r>
              <a:rPr lang="en-US" sz="1500" err="1"/>
              <a:t>categorías</a:t>
            </a:r>
            <a:r>
              <a:rPr lang="en-US" sz="1500"/>
              <a:t> </a:t>
            </a:r>
            <a:r>
              <a:rPr lang="en-US" sz="1500" err="1"/>
              <a:t>reflejan</a:t>
            </a:r>
            <a:r>
              <a:rPr lang="en-US" sz="1500"/>
              <a:t> la </a:t>
            </a:r>
            <a:r>
              <a:rPr lang="en-US" sz="1500" err="1"/>
              <a:t>escala</a:t>
            </a:r>
            <a:r>
              <a:rPr lang="en-US" sz="1500"/>
              <a:t> del </a:t>
            </a:r>
            <a:r>
              <a:rPr lang="en-US" sz="1500" err="1"/>
              <a:t>proyecto</a:t>
            </a:r>
            <a:r>
              <a:rPr lang="en-US" sz="1500"/>
              <a:t>, </a:t>
            </a:r>
            <a:r>
              <a:rPr lang="en-US" sz="1500" err="1"/>
              <a:t>el</a:t>
            </a:r>
            <a:r>
              <a:rPr lang="en-US" sz="1500"/>
              <a:t> </a:t>
            </a:r>
            <a:r>
              <a:rPr lang="en-US" sz="1500" err="1"/>
              <a:t>tamaño</a:t>
            </a:r>
            <a:r>
              <a:rPr lang="en-US" sz="1500"/>
              <a:t> del </a:t>
            </a:r>
            <a:r>
              <a:rPr lang="en-US" sz="1500" err="1"/>
              <a:t>equipo</a:t>
            </a:r>
            <a:r>
              <a:rPr lang="en-US" sz="1500"/>
              <a:t> de </a:t>
            </a:r>
            <a:r>
              <a:rPr lang="en-US" sz="1500" err="1"/>
              <a:t>desarrollo</a:t>
            </a:r>
            <a:r>
              <a:rPr lang="en-US" sz="1500"/>
              <a:t>, la </a:t>
            </a:r>
            <a:r>
              <a:rPr lang="en-US" sz="1500" err="1"/>
              <a:t>complejidad</a:t>
            </a:r>
            <a:r>
              <a:rPr lang="en-US" sz="1500"/>
              <a:t> del </a:t>
            </a:r>
            <a:r>
              <a:rPr lang="en-US" sz="1500" err="1"/>
              <a:t>juego</a:t>
            </a:r>
            <a:r>
              <a:rPr lang="en-US" sz="1500"/>
              <a:t> y las </a:t>
            </a:r>
            <a:r>
              <a:rPr lang="en-US" sz="1500" err="1"/>
              <a:t>expectativas</a:t>
            </a:r>
            <a:r>
              <a:rPr lang="en-US" sz="1500"/>
              <a:t> del mercado.</a:t>
            </a:r>
            <a:br>
              <a:rPr lang="en-US" sz="1500"/>
            </a:br>
            <a:br>
              <a:rPr lang="en-US" sz="1500"/>
            </a:br>
            <a:r>
              <a:rPr lang="en-US" sz="1500" err="1"/>
              <a:t>Aunque</a:t>
            </a:r>
            <a:r>
              <a:rPr lang="en-US" sz="1500"/>
              <a:t> no es una </a:t>
            </a:r>
            <a:r>
              <a:rPr lang="en-US" sz="1500" err="1"/>
              <a:t>clasificación</a:t>
            </a:r>
            <a:r>
              <a:rPr lang="en-US" sz="1500"/>
              <a:t> </a:t>
            </a:r>
            <a:r>
              <a:rPr lang="en-US" sz="1500" err="1"/>
              <a:t>oficial</a:t>
            </a:r>
            <a:r>
              <a:rPr lang="en-US" sz="1500"/>
              <a:t> </a:t>
            </a:r>
            <a:r>
              <a:rPr lang="en-US" sz="1500" err="1"/>
              <a:t>reconocida</a:t>
            </a:r>
            <a:r>
              <a:rPr lang="en-US" sz="1500"/>
              <a:t> </a:t>
            </a:r>
            <a:r>
              <a:rPr lang="en-US" sz="1500" err="1"/>
              <a:t>universalmente</a:t>
            </a:r>
            <a:r>
              <a:rPr lang="en-US" sz="1500"/>
              <a:t>, es </a:t>
            </a:r>
            <a:r>
              <a:rPr lang="en-US" sz="1500" err="1"/>
              <a:t>ampliamente</a:t>
            </a:r>
            <a:r>
              <a:rPr lang="en-US" sz="1500"/>
              <a:t> </a:t>
            </a:r>
            <a:r>
              <a:rPr lang="en-US" sz="1500" err="1"/>
              <a:t>utilizada</a:t>
            </a:r>
            <a:r>
              <a:rPr lang="en-US" sz="1500"/>
              <a:t> en la </a:t>
            </a:r>
            <a:r>
              <a:rPr lang="en-US" sz="1500" err="1"/>
              <a:t>industria</a:t>
            </a:r>
            <a:r>
              <a:rPr lang="en-US" sz="1500"/>
              <a:t> para </a:t>
            </a:r>
            <a:r>
              <a:rPr lang="en-US" sz="1500" err="1"/>
              <a:t>diferenciar</a:t>
            </a:r>
            <a:r>
              <a:rPr lang="en-US" sz="1500"/>
              <a:t> entre los </a:t>
            </a:r>
            <a:r>
              <a:rPr lang="en-US" sz="1500" err="1"/>
              <a:t>distintos</a:t>
            </a:r>
            <a:r>
              <a:rPr lang="en-US" sz="1500"/>
              <a:t> </a:t>
            </a:r>
            <a:r>
              <a:rPr lang="en-US" sz="1500" err="1"/>
              <a:t>niveles</a:t>
            </a:r>
            <a:r>
              <a:rPr lang="en-US" sz="1500"/>
              <a:t> de </a:t>
            </a:r>
            <a:r>
              <a:rPr lang="en-US" sz="1500" err="1"/>
              <a:t>producción</a:t>
            </a:r>
            <a:r>
              <a:rPr lang="en-US" sz="1500"/>
              <a:t> de juegos.</a:t>
            </a:r>
            <a:br>
              <a:rPr lang="en-US" sz="1500"/>
            </a:br>
            <a:endParaRPr lang="en-US" sz="150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E119D2A-728F-3763-60FE-06C4FBCCA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8" r="15039" b="1"/>
          <a:stretch/>
        </p:blipFill>
        <p:spPr>
          <a:xfrm>
            <a:off x="5460924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1" name="Gráfico 10" descr="Dispositivo de juego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D6DE6656-6B15-1D47-83B8-BB25D97D6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7520" y="54796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07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53">
            <a:extLst>
              <a:ext uri="{FF2B5EF4-FFF2-40B4-BE49-F238E27FC236}">
                <a16:creationId xmlns:a16="http://schemas.microsoft.com/office/drawing/2014/main" id="{AE8424B5-5617-460A-9BC6-C2A45F61C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▷ Test de Adicción a los Videojuegos, comprueba si lo eres - Adictalia">
            <a:extLst>
              <a:ext uri="{FF2B5EF4-FFF2-40B4-BE49-F238E27FC236}">
                <a16:creationId xmlns:a16="http://schemas.microsoft.com/office/drawing/2014/main" id="{984DC2BF-046F-03FC-EF32-016E65A2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" y="-2005"/>
            <a:ext cx="3575384" cy="2390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 descr="Ventajas de usar videojuegos en el aula - Campus FAD">
            <a:extLst>
              <a:ext uri="{FF2B5EF4-FFF2-40B4-BE49-F238E27FC236}">
                <a16:creationId xmlns:a16="http://schemas.microsoft.com/office/drawing/2014/main" id="{326E7573-CD80-70AC-B628-2D9694EB9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953" y="4434849"/>
            <a:ext cx="2683042" cy="2309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 descr="Imágenes de Videojuegos - Descarga gratuita en Freepik">
            <a:extLst>
              <a:ext uri="{FF2B5EF4-FFF2-40B4-BE49-F238E27FC236}">
                <a16:creationId xmlns:a16="http://schemas.microsoft.com/office/drawing/2014/main" id="{367E083B-84A0-B235-0A46-EA7D4C71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270" y="749630"/>
            <a:ext cx="2853487" cy="1669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 descr="Gaming + eSports | El Planteo">
            <a:extLst>
              <a:ext uri="{FF2B5EF4-FFF2-40B4-BE49-F238E27FC236}">
                <a16:creationId xmlns:a16="http://schemas.microsoft.com/office/drawing/2014/main" id="{C1F763F8-C5D7-0D9C-B9C5-D6C87C556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453" y="4439653"/>
            <a:ext cx="3655594" cy="2430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AB42A33A-9B86-B667-52B7-0E1CF047B319}"/>
              </a:ext>
            </a:extLst>
          </p:cNvPr>
          <p:cNvSpPr txBox="1"/>
          <p:nvPr/>
        </p:nvSpPr>
        <p:spPr>
          <a:xfrm>
            <a:off x="9511308" y="5705696"/>
            <a:ext cx="2690447" cy="715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>
                <a:solidFill>
                  <a:srgbClr val="A6C9EB"/>
                </a:solidFill>
                <a:latin typeface="Algerian" panose="04020705040A02060702" pitchFamily="82" charset="0"/>
                <a:ea typeface="+mj-ea"/>
                <a:cs typeface="+mj-cs"/>
              </a:rPr>
              <a:t>"A" (Single A)</a:t>
            </a:r>
          </a:p>
        </p:txBody>
      </p:sp>
      <p:pic>
        <p:nvPicPr>
          <p:cNvPr id="7" name="Imagen 6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9E7F4DC-E11A-1F47-4F56-015C4B77BD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0" r="-2" b="-2"/>
          <a:stretch/>
        </p:blipFill>
        <p:spPr>
          <a:xfrm>
            <a:off x="6517468" y="2435511"/>
            <a:ext cx="2931066" cy="4422489"/>
          </a:xfrm>
          <a:prstGeom prst="rect">
            <a:avLst/>
          </a:prstGeom>
        </p:spPr>
      </p:pic>
      <p:sp>
        <p:nvSpPr>
          <p:cNvPr id="132" name="Rectangle 55">
            <a:extLst>
              <a:ext uri="{FF2B5EF4-FFF2-40B4-BE49-F238E27FC236}">
                <a16:creationId xmlns:a16="http://schemas.microsoft.com/office/drawing/2014/main" id="{AD64E4A0-89D3-4E8B-A425-F27004A85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1400" y="4374006"/>
            <a:ext cx="2947057" cy="6219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E74229D-8932-A6DB-928A-B1A746A41E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r="12692" b="-1"/>
          <a:stretch/>
        </p:blipFill>
        <p:spPr>
          <a:xfrm>
            <a:off x="9501552" y="-2"/>
            <a:ext cx="2690447" cy="4381477"/>
          </a:xfrm>
          <a:prstGeom prst="rect">
            <a:avLst/>
          </a:prstGeom>
        </p:spPr>
      </p:pic>
      <p:sp>
        <p:nvSpPr>
          <p:cNvPr id="133" name="Rectangle 57">
            <a:extLst>
              <a:ext uri="{FF2B5EF4-FFF2-40B4-BE49-F238E27FC236}">
                <a16:creationId xmlns:a16="http://schemas.microsoft.com/office/drawing/2014/main" id="{C5E9368E-6E27-471B-AFCF-835119167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0800" y="3396996"/>
            <a:ext cx="6858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59">
            <a:extLst>
              <a:ext uri="{FF2B5EF4-FFF2-40B4-BE49-F238E27FC236}">
                <a16:creationId xmlns:a16="http://schemas.microsoft.com/office/drawing/2014/main" id="{81C45042-05EB-44F8-8F82-17E64A66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74006"/>
            <a:ext cx="3636153" cy="640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61">
            <a:extLst>
              <a:ext uri="{FF2B5EF4-FFF2-40B4-BE49-F238E27FC236}">
                <a16:creationId xmlns:a16="http://schemas.microsoft.com/office/drawing/2014/main" id="{07550C65-8576-4902-BAB1-689D9965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20472" y="3396996"/>
            <a:ext cx="6858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63">
            <a:extLst>
              <a:ext uri="{FF2B5EF4-FFF2-40B4-BE49-F238E27FC236}">
                <a16:creationId xmlns:a16="http://schemas.microsoft.com/office/drawing/2014/main" id="{82DC7221-E4DB-43BA-89B3-8F815FFC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0581" y="3396996"/>
            <a:ext cx="6858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65">
            <a:extLst>
              <a:ext uri="{FF2B5EF4-FFF2-40B4-BE49-F238E27FC236}">
                <a16:creationId xmlns:a16="http://schemas.microsoft.com/office/drawing/2014/main" id="{C82302FC-37C6-4AA8-898D-FBE3E66FD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4373" y="2382391"/>
            <a:ext cx="2967180" cy="640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67">
            <a:extLst>
              <a:ext uri="{FF2B5EF4-FFF2-40B4-BE49-F238E27FC236}">
                <a16:creationId xmlns:a16="http://schemas.microsoft.com/office/drawing/2014/main" id="{0240BC32-8C2F-49FC-8076-1D6C57B60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45414" y="4375611"/>
            <a:ext cx="2743199" cy="6058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AA01B7D-45D7-51B1-5B6D-34E54DC479BE}"/>
              </a:ext>
            </a:extLst>
          </p:cNvPr>
          <p:cNvSpPr txBox="1"/>
          <p:nvPr/>
        </p:nvSpPr>
        <p:spPr>
          <a:xfrm>
            <a:off x="132356" y="2409163"/>
            <a:ext cx="244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rgbClr val="A6C9EB"/>
                </a:solidFill>
                <a:latin typeface="Algerian" panose="04020705040A02060702" pitchFamily="82" charset="0"/>
                <a:cs typeface="Times New Roman"/>
              </a:rPr>
              <a:t>"AA" (Doble A)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C9A06CB-4C4F-E9EC-AE45-D51BC445745B}"/>
              </a:ext>
            </a:extLst>
          </p:cNvPr>
          <p:cNvSpPr txBox="1"/>
          <p:nvPr/>
        </p:nvSpPr>
        <p:spPr>
          <a:xfrm>
            <a:off x="3748861" y="5827954"/>
            <a:ext cx="2765775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rgbClr val="A6C9EB"/>
                </a:solidFill>
                <a:latin typeface="Algerian"/>
                <a:cs typeface="Times New Roman"/>
              </a:rPr>
              <a:t>"AAAA" (Quadruple A)</a:t>
            </a:r>
          </a:p>
        </p:txBody>
      </p:sp>
      <p:pic>
        <p:nvPicPr>
          <p:cNvPr id="4" name="Imagen 3" descr="Cyberpunk 2077">
            <a:extLst>
              <a:ext uri="{FF2B5EF4-FFF2-40B4-BE49-F238E27FC236}">
                <a16:creationId xmlns:a16="http://schemas.microsoft.com/office/drawing/2014/main" id="{7E5D73EB-C8E4-5564-90C4-C03D35F96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1558" y="-2005"/>
            <a:ext cx="2873541" cy="4375484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1C864F13-D5FC-AAD1-E2E0-5C40DB2ADAE7}"/>
              </a:ext>
            </a:extLst>
          </p:cNvPr>
          <p:cNvSpPr txBox="1"/>
          <p:nvPr/>
        </p:nvSpPr>
        <p:spPr>
          <a:xfrm>
            <a:off x="6575267" y="183161"/>
            <a:ext cx="285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rgbClr val="A6C9EB"/>
                </a:solidFill>
                <a:latin typeface="Algerian" panose="04020705040A02060702" pitchFamily="82" charset="0"/>
                <a:cs typeface="Times New Roman"/>
              </a:rPr>
              <a:t>"AAA" (Triple A)</a:t>
            </a:r>
          </a:p>
        </p:txBody>
      </p:sp>
      <p:pic>
        <p:nvPicPr>
          <p:cNvPr id="14" name="Imagen 13" descr="Imagen que contiene foto, hombre, gente, viejo&#10;&#10;Descripción generada automáticamente">
            <a:extLst>
              <a:ext uri="{FF2B5EF4-FFF2-40B4-BE49-F238E27FC236}">
                <a16:creationId xmlns:a16="http://schemas.microsoft.com/office/drawing/2014/main" id="{1137A63C-1828-19AE-3031-C9877E76CB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" t="552" r="-560" b="65"/>
          <a:stretch/>
        </p:blipFill>
        <p:spPr>
          <a:xfrm>
            <a:off x="2015" y="3174698"/>
            <a:ext cx="3614330" cy="3693876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65ECFEC1-AD2E-4B8B-AF31-8F4360C41768}"/>
              </a:ext>
            </a:extLst>
          </p:cNvPr>
          <p:cNvCxnSpPr/>
          <p:nvPr/>
        </p:nvCxnSpPr>
        <p:spPr>
          <a:xfrm flipV="1">
            <a:off x="1" y="3158289"/>
            <a:ext cx="3589417" cy="0"/>
          </a:xfrm>
          <a:prstGeom prst="straightConnector1">
            <a:avLst/>
          </a:prstGeom>
          <a:ln w="571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Lista de comprobación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29C626E5-B27C-6E0A-03EB-F4F390FA1C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64166" y="5989667"/>
            <a:ext cx="868333" cy="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031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/>
      <p:bldP spid="65" grpId="0"/>
      <p:bldP spid="6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6C21B76-115D-407C-802F-5A3EBC530F6E}">
  <we:reference id="wa200005566" version="3.0.0.2" store="es-E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1719</Words>
  <Application>Microsoft Office PowerPoint</Application>
  <PresentationFormat>Panorámica</PresentationFormat>
  <Paragraphs>110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stcaiyun</vt:lpstr>
      <vt:lpstr>Algerian</vt:lpstr>
      <vt:lpstr>Aptos</vt:lpstr>
      <vt:lpstr>Aptos Display</vt:lpstr>
      <vt:lpstr>Arial</vt:lpstr>
      <vt:lpstr>Calibri</vt:lpstr>
      <vt:lpstr>OCR A Extended</vt:lpstr>
      <vt:lpstr>Segoe UI</vt:lpstr>
      <vt:lpstr>Times New Roman</vt:lpstr>
      <vt:lpstr>Office Theme</vt:lpstr>
      <vt:lpstr>Los Videojuegos</vt:lpstr>
      <vt:lpstr>Presentación de PowerPoint</vt:lpstr>
      <vt:lpstr>Introducción</vt:lpstr>
      <vt:lpstr>Historia</vt:lpstr>
      <vt:lpstr>Diversificación de Géneros</vt:lpstr>
      <vt:lpstr>Presentación de PowerPoint</vt:lpstr>
      <vt:lpstr>Presentación de PowerPoint</vt:lpstr>
      <vt:lpstr>Presentación de PowerPoint</vt:lpstr>
      <vt:lpstr>Presentación de PowerPoint</vt:lpstr>
      <vt:lpstr>Videojuegos Indie</vt:lpstr>
      <vt:lpstr>Diseño y Desarrollo de Videojuegos</vt:lpstr>
      <vt:lpstr>Diversificación de plataformas </vt:lpstr>
      <vt:lpstr>Presentación de PowerPoint</vt:lpstr>
      <vt:lpstr>Presentación de PowerPoint</vt:lpstr>
      <vt:lpstr>Aplicaciones actuales y potenciales en la industria del juego</vt:lpstr>
      <vt:lpstr>El papel de los videojuegos en la educación</vt:lpstr>
      <vt:lpstr>Ciberseguridad y Cheaters </vt:lpstr>
      <vt:lpstr>Amenazas y Vulnerabilidades</vt:lpstr>
      <vt:lpstr>Criptomoneda en la Industria</vt:lpstr>
      <vt:lpstr>Cheats en Videojuegos</vt:lpstr>
      <vt:lpstr>La Comunidad  de Speedrunners</vt:lpstr>
      <vt:lpstr> Ventajas y desventajas de powerpoint frente a otras herramientas como Canva o Genially.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Juan Gabriel Marquez</cp:lastModifiedBy>
  <cp:revision>87</cp:revision>
  <dcterms:created xsi:type="dcterms:W3CDTF">2024-05-27T21:57:00Z</dcterms:created>
  <dcterms:modified xsi:type="dcterms:W3CDTF">2024-06-02T03:21:23Z</dcterms:modified>
</cp:coreProperties>
</file>